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  <p:sldMasterId id="2147483692" r:id="rId7"/>
  </p:sldMasterIdLst>
  <p:notesMasterIdLst>
    <p:notesMasterId r:id="rId40"/>
  </p:notesMasterIdLst>
  <p:handoutMasterIdLst>
    <p:handoutMasterId r:id="rId41"/>
  </p:handoutMasterIdLst>
  <p:sldIdLst>
    <p:sldId id="585" r:id="rId8"/>
    <p:sldId id="596" r:id="rId9"/>
    <p:sldId id="597" r:id="rId10"/>
    <p:sldId id="598" r:id="rId11"/>
    <p:sldId id="589" r:id="rId12"/>
    <p:sldId id="569" r:id="rId13"/>
    <p:sldId id="566" r:id="rId14"/>
    <p:sldId id="590" r:id="rId15"/>
    <p:sldId id="607" r:id="rId16"/>
    <p:sldId id="591" r:id="rId17"/>
    <p:sldId id="614" r:id="rId18"/>
    <p:sldId id="615" r:id="rId19"/>
    <p:sldId id="613" r:id="rId20"/>
    <p:sldId id="612" r:id="rId21"/>
    <p:sldId id="599" r:id="rId22"/>
    <p:sldId id="608" r:id="rId23"/>
    <p:sldId id="600" r:id="rId24"/>
    <p:sldId id="611" r:id="rId25"/>
    <p:sldId id="616" r:id="rId26"/>
    <p:sldId id="617" r:id="rId27"/>
    <p:sldId id="601" r:id="rId28"/>
    <p:sldId id="602" r:id="rId29"/>
    <p:sldId id="603" r:id="rId30"/>
    <p:sldId id="620" r:id="rId31"/>
    <p:sldId id="605" r:id="rId32"/>
    <p:sldId id="621" r:id="rId33"/>
    <p:sldId id="604" r:id="rId34"/>
    <p:sldId id="619" r:id="rId35"/>
    <p:sldId id="606" r:id="rId36"/>
    <p:sldId id="618" r:id="rId37"/>
    <p:sldId id="581" r:id="rId38"/>
    <p:sldId id="5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731">
          <p15:clr>
            <a:srgbClr val="A4A3A4"/>
          </p15:clr>
        </p15:guide>
        <p15:guide id="5" orient="horz" pos="2216">
          <p15:clr>
            <a:srgbClr val="A4A3A4"/>
          </p15:clr>
        </p15:guide>
        <p15:guide id="6" pos="370">
          <p15:clr>
            <a:srgbClr val="A4A3A4"/>
          </p15:clr>
        </p15:guide>
        <p15:guide id="7" pos="7310">
          <p15:clr>
            <a:srgbClr val="A4A3A4"/>
          </p15:clr>
        </p15:guide>
        <p15:guide id="8" pos="550">
          <p15:clr>
            <a:srgbClr val="A4A3A4"/>
          </p15:clr>
        </p15:guide>
        <p15:guide id="9" orient="horz" pos="3720">
          <p15:clr>
            <a:srgbClr val="A4A3A4"/>
          </p15:clr>
        </p15:guide>
        <p15:guide id="10" orient="horz" pos="2085">
          <p15:clr>
            <a:srgbClr val="A4A3A4"/>
          </p15:clr>
        </p15:guide>
        <p15:guide id="11" orient="horz" pos="2280">
          <p15:clr>
            <a:srgbClr val="A4A3A4"/>
          </p15:clr>
        </p15:guide>
        <p15:guide id="12" orient="horz" pos="3816">
          <p15:clr>
            <a:srgbClr val="A4A3A4"/>
          </p15:clr>
        </p15:guide>
        <p15:guide id="13" pos="24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Stone" initials="MS" lastIdx="1" clrIdx="0">
    <p:extLst>
      <p:ext uri="{19B8F6BF-5375-455C-9EA6-DF929625EA0E}">
        <p15:presenceInfo xmlns:p15="http://schemas.microsoft.com/office/powerpoint/2012/main" userId="S-1-5-21-124525095-708259637-1543119021-935102" providerId="AD"/>
      </p:ext>
    </p:extLst>
  </p:cmAuthor>
  <p:cmAuthor id="2" name="Mary Feil-Jacobs" initials="MFJ" lastIdx="56" clrIdx="1"/>
  <p:cmAuthor id="3" name="Christophe Fiessinger" initials="CF" lastIdx="3" clrIdx="2">
    <p:extLst>
      <p:ext uri="{19B8F6BF-5375-455C-9EA6-DF929625EA0E}">
        <p15:presenceInfo xmlns:p15="http://schemas.microsoft.com/office/powerpoint/2012/main" userId="S-1-5-21-2127521184-1604012920-1887927527-36820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B6E1"/>
    <a:srgbClr val="F6FFE1"/>
    <a:srgbClr val="0072C6"/>
    <a:srgbClr val="0071BC"/>
    <a:srgbClr val="D9D9D9"/>
    <a:srgbClr val="969696"/>
    <a:srgbClr val="33CCFF"/>
    <a:srgbClr val="59A3DA"/>
    <a:srgbClr val="FBFBFB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89228" autoAdjust="0"/>
  </p:normalViewPr>
  <p:slideViewPr>
    <p:cSldViewPr snapToGrid="0" snapToObjects="1">
      <p:cViewPr varScale="1">
        <p:scale>
          <a:sx n="65" d="100"/>
          <a:sy n="65" d="100"/>
        </p:scale>
        <p:origin x="876" y="72"/>
      </p:cViewPr>
      <p:guideLst>
        <p:guide orient="horz" pos="2160"/>
        <p:guide pos="3840"/>
        <p:guide orient="horz" pos="3048"/>
        <p:guide orient="horz" pos="731"/>
        <p:guide orient="horz" pos="2216"/>
        <p:guide pos="370"/>
        <p:guide pos="7310"/>
        <p:guide pos="550"/>
        <p:guide orient="horz" pos="3720"/>
        <p:guide orient="horz" pos="2085"/>
        <p:guide orient="horz" pos="2280"/>
        <p:guide orient="horz" pos="3816"/>
        <p:guide pos="24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79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9AED2-0EDC-41D4-9E17-C6F0028F92E6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E0618-4BE6-41D8-BDC9-B2BB6BC9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4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FCE36-25C5-4CA5-A178-0B2B6B82BC53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E5716-D24E-4FC4-B470-2C33324D5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95996-F446-43CA-BB10-71AE2A864C5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34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1808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959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424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144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75740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5722-3415-4673-8FF0-0DE3889E7263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27325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altLang="es-AR" dirty="0" smtClean="0"/>
              <a:t>Ver si se puede instala mientras damos la </a:t>
            </a:r>
            <a:r>
              <a:rPr lang="es-419" altLang="es-AR" dirty="0" err="1" smtClean="0"/>
              <a:t>teoria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76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altLang="es-AR" dirty="0" smtClean="0"/>
              <a:t>Ver si se puede instala mientras damos la </a:t>
            </a:r>
            <a:r>
              <a:rPr lang="es-419" altLang="es-AR" dirty="0" err="1" smtClean="0"/>
              <a:t>teoria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03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altLang="es-AR" dirty="0" smtClean="0"/>
              <a:t>Ver si se puede instala mientras damos la </a:t>
            </a:r>
            <a:r>
              <a:rPr lang="es-419" altLang="es-AR" dirty="0" err="1" smtClean="0"/>
              <a:t>teoria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581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747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690019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84769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altLang="es-AR" dirty="0" smtClean="0"/>
              <a:t>Ver si se puede instala mientras damos la </a:t>
            </a:r>
            <a:r>
              <a:rPr lang="es-419" altLang="es-AR" dirty="0" err="1" smtClean="0"/>
              <a:t>teoria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005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5722-3415-4673-8FF0-0DE3889E7263}" type="slidenum">
              <a:rPr lang="es-AR" smtClean="0"/>
              <a:t>23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46887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8463" y="693738"/>
            <a:ext cx="6038850" cy="339725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0" y="4497388"/>
            <a:ext cx="4649788" cy="4200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898" tIns="44949" rIns="89898" bIns="44949"/>
          <a:lstStyle/>
          <a:p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532124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415622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55577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96922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92141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71475" y="679450"/>
            <a:ext cx="6116638" cy="34417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375" y="4189413"/>
            <a:ext cx="5578475" cy="43354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263" tIns="44632" rIns="89263" bIns="44632"/>
          <a:lstStyle/>
          <a:p>
            <a:r>
              <a:rPr lang="es-AR" altLang="es-AR" dirty="0" smtClean="0"/>
              <a:t>Horario</a:t>
            </a:r>
            <a:r>
              <a:rPr lang="es-AR" altLang="es-AR" baseline="0" dirty="0" smtClean="0"/>
              <a:t> del curso</a:t>
            </a:r>
          </a:p>
          <a:p>
            <a:r>
              <a:rPr lang="es-AR" altLang="es-AR" baseline="0" dirty="0" smtClean="0"/>
              <a:t>Baños</a:t>
            </a:r>
          </a:p>
          <a:p>
            <a:r>
              <a:rPr lang="es-AR" altLang="es-AR" baseline="0" dirty="0" smtClean="0"/>
              <a:t>No fumar</a:t>
            </a:r>
          </a:p>
          <a:p>
            <a:r>
              <a:rPr lang="es-AR" altLang="es-AR" baseline="0" dirty="0" smtClean="0"/>
              <a:t>Refrigerios</a:t>
            </a:r>
          </a:p>
          <a:p>
            <a:r>
              <a:rPr lang="es-AR" altLang="es-AR" baseline="0" dirty="0" smtClean="0"/>
              <a:t>Almuerzo</a:t>
            </a:r>
          </a:p>
          <a:p>
            <a:r>
              <a:rPr lang="es-AR" altLang="es-AR" baseline="0" dirty="0" err="1" smtClean="0"/>
              <a:t>Telefono</a:t>
            </a:r>
            <a:r>
              <a:rPr lang="es-AR" altLang="es-AR" baseline="0" dirty="0" smtClean="0"/>
              <a:t> / llamadas, no en la sala. Si necesitan salir</a:t>
            </a:r>
          </a:p>
          <a:p>
            <a:r>
              <a:rPr lang="es-AR" altLang="es-AR" baseline="0" dirty="0" smtClean="0"/>
              <a:t>Lista de asistencia, anotarse al llegar y firmar</a:t>
            </a:r>
          </a:p>
          <a:p>
            <a:r>
              <a:rPr lang="es-AR" altLang="es-AR" baseline="0" dirty="0" err="1" smtClean="0"/>
              <a:t>Diponible</a:t>
            </a:r>
            <a:r>
              <a:rPr lang="es-AR" altLang="es-AR" baseline="0" dirty="0" smtClean="0"/>
              <a:t> </a:t>
            </a:r>
            <a:r>
              <a:rPr lang="es-AR" altLang="es-AR" baseline="0" dirty="0" err="1" smtClean="0"/>
              <a:t>PCs</a:t>
            </a:r>
            <a:r>
              <a:rPr lang="es-AR" altLang="es-AR" baseline="0" dirty="0" smtClean="0"/>
              <a:t> con ambiente, acceso a internet</a:t>
            </a:r>
          </a:p>
          <a:p>
            <a:r>
              <a:rPr lang="es-AR" altLang="es-AR" baseline="0" dirty="0" smtClean="0"/>
              <a:t>2da semana toda la semana construcción. </a:t>
            </a:r>
            <a:r>
              <a:rPr lang="es-AR" altLang="es-AR" u="sng" baseline="0" dirty="0" smtClean="0"/>
              <a:t>Entregable </a:t>
            </a:r>
            <a:r>
              <a:rPr lang="es-AR" altLang="es-AR" baseline="0" dirty="0" smtClean="0"/>
              <a:t>la aplicación funcionando.</a:t>
            </a: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34732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18433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8087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883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167" y="6473599"/>
            <a:ext cx="1098290" cy="3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19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Title + text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773930" y="464177"/>
            <a:ext cx="72400" cy="900799"/>
          </a:xfrm>
          <a:prstGeom prst="rect">
            <a:avLst/>
          </a:prstGeom>
          <a:solidFill>
            <a:srgbClr val="CD262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89"/>
          </a:p>
        </p:txBody>
      </p:sp>
      <p:sp>
        <p:nvSpPr>
          <p:cNvPr id="31" name="Shape 31"/>
          <p:cNvSpPr/>
          <p:nvPr/>
        </p:nvSpPr>
        <p:spPr>
          <a:xfrm>
            <a:off x="12119600" y="1"/>
            <a:ext cx="72400" cy="6857999"/>
          </a:xfrm>
          <a:prstGeom prst="rect">
            <a:avLst/>
          </a:prstGeom>
          <a:solidFill>
            <a:srgbClr val="CD262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89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064" y="694221"/>
            <a:ext cx="1531795" cy="440712"/>
          </a:xfrm>
          <a:prstGeom prst="rect">
            <a:avLst/>
          </a:prstGeom>
        </p:spPr>
      </p:pic>
      <p:sp>
        <p:nvSpPr>
          <p:cNvPr id="14" name="Marcador de texto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69988" y="2190750"/>
            <a:ext cx="8488362" cy="363855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6"/>
              </a:buClr>
              <a:buFont typeface="Arial" charset="0"/>
              <a:buChar char="•"/>
              <a:defRPr sz="2000" b="0">
                <a:solidFill>
                  <a:schemeClr val="tx1"/>
                </a:solidFill>
                <a:latin typeface="+mn-lt"/>
              </a:defRPr>
            </a:lvl1pPr>
            <a:lvl2pPr marL="540000" indent="-28575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804863" indent="-265113">
              <a:buClr>
                <a:schemeClr val="accent6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</a:defRPr>
            </a:lvl3pPr>
            <a:lvl4pPr marL="0" indent="0">
              <a:buClr>
                <a:schemeClr val="accent6"/>
              </a:buClr>
              <a:buFont typeface="Wingdings" charset="2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>
              <a:buClr>
                <a:schemeClr val="accent6"/>
              </a:buClr>
              <a:buFont typeface="Wingdings" charset="2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1"/>
            <a:endParaRPr lang="es-ES" dirty="0" smtClean="0"/>
          </a:p>
        </p:txBody>
      </p:sp>
      <p:sp>
        <p:nvSpPr>
          <p:cNvPr id="8" name="Shape 27"/>
          <p:cNvSpPr txBox="1">
            <a:spLocks noGrp="1"/>
          </p:cNvSpPr>
          <p:nvPr>
            <p:ph type="title" hasCustomPrompt="1"/>
          </p:nvPr>
        </p:nvSpPr>
        <p:spPr>
          <a:xfrm>
            <a:off x="1169678" y="336161"/>
            <a:ext cx="8488424" cy="61552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defRPr sz="2800" b="0" baseline="0">
                <a:solidFill>
                  <a:srgbClr val="67676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s-ES" dirty="0" smtClean="0"/>
              <a:t>Haga clic aquí para editar el título</a:t>
            </a:r>
            <a:endParaRPr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9678" y="968817"/>
            <a:ext cx="8488424" cy="560517"/>
          </a:xfrm>
          <a:prstGeom prst="rect">
            <a:avLst/>
          </a:prstGeom>
        </p:spPr>
        <p:txBody>
          <a:bodyPr/>
          <a:lstStyle>
            <a:lvl1pPr>
              <a:defRPr sz="2400" b="0" baseline="0">
                <a:solidFill>
                  <a:srgbClr val="A3A3A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s-ES" dirty="0" smtClean="0"/>
              <a:t>Haga clic aquí para editar el subtítulo</a:t>
            </a:r>
          </a:p>
        </p:txBody>
      </p:sp>
    </p:spTree>
    <p:extLst>
      <p:ext uri="{BB962C8B-B14F-4D97-AF65-F5344CB8AC3E}">
        <p14:creationId xmlns:p14="http://schemas.microsoft.com/office/powerpoint/2010/main" val="2089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66" y="2088905"/>
            <a:ext cx="11151917" cy="997196"/>
          </a:xfrm>
        </p:spPr>
        <p:txBody>
          <a:bodyPr lIns="91440" anchor="b" anchorCtr="0"/>
          <a:lstStyle>
            <a:lvl1pPr>
              <a:defRPr sz="7200" spc="-3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93841" y="3842049"/>
            <a:ext cx="10240453" cy="461665"/>
          </a:xfrm>
        </p:spPr>
        <p:txBody>
          <a:bodyPr lIns="127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b="0" i="0" kern="1200" spc="-71" baseline="0" dirty="0">
                <a:solidFill>
                  <a:schemeClr val="tx1"/>
                </a:solidFill>
                <a:latin typeface="+mn-lt"/>
                <a:ea typeface="+mn-ea"/>
                <a:cs typeface="Segoe Pro Light"/>
              </a:defRPr>
            </a:lvl1pPr>
            <a:lvl2pPr marL="456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61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07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7" y="1447801"/>
            <a:ext cx="11151918" cy="1768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808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93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26866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773930" y="464177"/>
            <a:ext cx="72400" cy="900799"/>
          </a:xfrm>
          <a:prstGeom prst="rect">
            <a:avLst/>
          </a:prstGeom>
          <a:solidFill>
            <a:srgbClr val="CD262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89"/>
          </a:p>
        </p:txBody>
      </p:sp>
      <p:sp>
        <p:nvSpPr>
          <p:cNvPr id="31" name="Shape 31"/>
          <p:cNvSpPr/>
          <p:nvPr/>
        </p:nvSpPr>
        <p:spPr>
          <a:xfrm>
            <a:off x="12119600" y="1"/>
            <a:ext cx="72400" cy="6857999"/>
          </a:xfrm>
          <a:prstGeom prst="rect">
            <a:avLst/>
          </a:prstGeom>
          <a:solidFill>
            <a:srgbClr val="CD262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89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64" y="694221"/>
            <a:ext cx="1531795" cy="440712"/>
          </a:xfrm>
          <a:prstGeom prst="rect">
            <a:avLst/>
          </a:prstGeom>
        </p:spPr>
      </p:pic>
      <p:sp>
        <p:nvSpPr>
          <p:cNvPr id="8" name="Shape 27"/>
          <p:cNvSpPr txBox="1">
            <a:spLocks noGrp="1"/>
          </p:cNvSpPr>
          <p:nvPr>
            <p:ph type="title" hasCustomPrompt="1"/>
          </p:nvPr>
        </p:nvSpPr>
        <p:spPr>
          <a:xfrm>
            <a:off x="1169926" y="628359"/>
            <a:ext cx="8488424" cy="57243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defRPr sz="2800" b="0" baseline="0">
                <a:solidFill>
                  <a:srgbClr val="676767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s-ES" dirty="0" smtClean="0"/>
              <a:t>Haga clic aquí para editar el 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443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773930" y="464177"/>
            <a:ext cx="72400" cy="900799"/>
          </a:xfrm>
          <a:prstGeom prst="rect">
            <a:avLst/>
          </a:prstGeom>
          <a:solidFill>
            <a:srgbClr val="CD262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89"/>
          </a:p>
        </p:txBody>
      </p:sp>
      <p:sp>
        <p:nvSpPr>
          <p:cNvPr id="31" name="Shape 31"/>
          <p:cNvSpPr/>
          <p:nvPr/>
        </p:nvSpPr>
        <p:spPr>
          <a:xfrm>
            <a:off x="12119600" y="1"/>
            <a:ext cx="72400" cy="6857999"/>
          </a:xfrm>
          <a:prstGeom prst="rect">
            <a:avLst/>
          </a:prstGeom>
          <a:solidFill>
            <a:srgbClr val="CD262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89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64" y="694221"/>
            <a:ext cx="1531795" cy="440712"/>
          </a:xfrm>
          <a:prstGeom prst="rect">
            <a:avLst/>
          </a:prstGeom>
        </p:spPr>
      </p:pic>
      <p:sp>
        <p:nvSpPr>
          <p:cNvPr id="59" name="Shape 27"/>
          <p:cNvSpPr txBox="1">
            <a:spLocks noGrp="1"/>
          </p:cNvSpPr>
          <p:nvPr>
            <p:ph type="title" hasCustomPrompt="1"/>
          </p:nvPr>
        </p:nvSpPr>
        <p:spPr>
          <a:xfrm>
            <a:off x="1169678" y="464177"/>
            <a:ext cx="8488424" cy="61552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defRPr sz="2800" b="0" baseline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s-ES" dirty="0" smtClean="0"/>
              <a:t>Haga clic aquí para editar el título</a:t>
            </a:r>
            <a:endParaRPr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9678" y="1096833"/>
            <a:ext cx="8488424" cy="3961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baseline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s-ES" dirty="0" smtClean="0"/>
              <a:t>Haga clic aquí para editar el subtítulo</a:t>
            </a:r>
          </a:p>
        </p:txBody>
      </p:sp>
    </p:spTree>
    <p:extLst>
      <p:ext uri="{BB962C8B-B14F-4D97-AF65-F5344CB8AC3E}">
        <p14:creationId xmlns:p14="http://schemas.microsoft.com/office/powerpoint/2010/main" val="157428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title + Content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773930" y="464177"/>
            <a:ext cx="72400" cy="900799"/>
          </a:xfrm>
          <a:prstGeom prst="rect">
            <a:avLst/>
          </a:prstGeom>
          <a:solidFill>
            <a:srgbClr val="CD262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89"/>
          </a:p>
        </p:txBody>
      </p:sp>
      <p:sp>
        <p:nvSpPr>
          <p:cNvPr id="31" name="Shape 31"/>
          <p:cNvSpPr/>
          <p:nvPr/>
        </p:nvSpPr>
        <p:spPr>
          <a:xfrm>
            <a:off x="12119600" y="1"/>
            <a:ext cx="72400" cy="6857999"/>
          </a:xfrm>
          <a:prstGeom prst="rect">
            <a:avLst/>
          </a:prstGeom>
          <a:solidFill>
            <a:srgbClr val="CD262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89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64" y="694221"/>
            <a:ext cx="1531795" cy="440712"/>
          </a:xfrm>
          <a:prstGeom prst="rect">
            <a:avLst/>
          </a:prstGeom>
        </p:spPr>
      </p:pic>
      <p:sp>
        <p:nvSpPr>
          <p:cNvPr id="14" name="Marcador de texto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69988" y="2190750"/>
            <a:ext cx="8488362" cy="363855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6"/>
              </a:buClr>
              <a:buFont typeface="Arial" charset="0"/>
              <a:buChar char="•"/>
              <a:defRPr sz="2000" b="0">
                <a:solidFill>
                  <a:schemeClr val="tx1"/>
                </a:solidFill>
                <a:latin typeface="+mn-lt"/>
              </a:defRPr>
            </a:lvl1pPr>
            <a:lvl2pPr marL="540000" indent="-285750"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804863" indent="-265113">
              <a:buClr>
                <a:schemeClr val="accent6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</a:defRPr>
            </a:lvl3pPr>
            <a:lvl4pPr marL="0" indent="0">
              <a:buClr>
                <a:schemeClr val="accent6"/>
              </a:buClr>
              <a:buFont typeface="Wingdings" charset="2"/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0" indent="0">
              <a:buClr>
                <a:schemeClr val="accent6"/>
              </a:buClr>
              <a:buFont typeface="Wingdings" charset="2"/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1"/>
            <a:endParaRPr lang="es-ES" dirty="0" smtClean="0"/>
          </a:p>
        </p:txBody>
      </p:sp>
      <p:sp>
        <p:nvSpPr>
          <p:cNvPr id="8" name="Shape 27"/>
          <p:cNvSpPr txBox="1">
            <a:spLocks noGrp="1"/>
          </p:cNvSpPr>
          <p:nvPr>
            <p:ph type="title" hasCustomPrompt="1"/>
          </p:nvPr>
        </p:nvSpPr>
        <p:spPr>
          <a:xfrm>
            <a:off x="1169678" y="464177"/>
            <a:ext cx="8488424" cy="61552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defRPr sz="2800" b="0" baseline="0">
                <a:solidFill>
                  <a:srgbClr val="67676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s-ES" dirty="0" smtClean="0"/>
              <a:t>Haga clic aquí para editar el título</a:t>
            </a:r>
            <a:endParaRPr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9678" y="1096833"/>
            <a:ext cx="8488424" cy="332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baseline="0">
                <a:solidFill>
                  <a:srgbClr val="A3A3A3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s-ES" dirty="0" smtClean="0"/>
              <a:t>Haga clic aquí para editar el subtítulo</a:t>
            </a:r>
          </a:p>
        </p:txBody>
      </p:sp>
    </p:spTree>
    <p:extLst>
      <p:ext uri="{BB962C8B-B14F-4D97-AF65-F5344CB8AC3E}">
        <p14:creationId xmlns:p14="http://schemas.microsoft.com/office/powerpoint/2010/main" val="1914241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gi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199" y="228601"/>
            <a:ext cx="1115191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1"/>
            <a:ext cx="11151916" cy="1768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112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4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56" r:id="rId2"/>
    <p:sldLayoutId id="2147483652" r:id="rId3"/>
    <p:sldLayoutId id="2147483651" r:id="rId4"/>
    <p:sldLayoutId id="2147483703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808406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89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05971" indent="-305971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83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557205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557205" algn="l"/>
        </a:tabLst>
        <a:defRPr sz="2476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808439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121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310906" indent="-197899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808439" algn="l"/>
        </a:tabLst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514420" indent="-20351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223118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6pPr>
      <a:lvl7pPr marL="2627320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7pPr>
      <a:lvl8pPr marL="3031524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8pPr>
      <a:lvl9pPr marL="3435727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1pPr>
      <a:lvl2pPr marL="404204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2pPr>
      <a:lvl3pPr marL="80840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3pPr>
      <a:lvl4pPr marL="121260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4pPr>
      <a:lvl5pPr marL="1616813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5pPr>
      <a:lvl6pPr marL="202101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6pPr>
      <a:lvl7pPr marL="242521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7pPr>
      <a:lvl8pPr marL="2829422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8pPr>
      <a:lvl9pPr marL="323362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199" y="228601"/>
            <a:ext cx="1115191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1"/>
            <a:ext cx="11151916" cy="1768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112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0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9" r:id="rId2"/>
    <p:sldLayoutId id="2147483698" r:id="rId3"/>
    <p:sldLayoutId id="2147483700" r:id="rId4"/>
    <p:sldLayoutId id="2147483704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808406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89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05971" indent="-305971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83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557205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557205" algn="l"/>
        </a:tabLst>
        <a:defRPr sz="2476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808439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121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310906" indent="-197899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808439" algn="l"/>
        </a:tabLst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514420" indent="-20351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223118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6pPr>
      <a:lvl7pPr marL="2627320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7pPr>
      <a:lvl8pPr marL="3031524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8pPr>
      <a:lvl9pPr marL="3435727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1pPr>
      <a:lvl2pPr marL="404204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2pPr>
      <a:lvl3pPr marL="80840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3pPr>
      <a:lvl4pPr marL="121260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4pPr>
      <a:lvl5pPr marL="1616813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5pPr>
      <a:lvl6pPr marL="202101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6pPr>
      <a:lvl7pPr marL="242521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7pPr>
      <a:lvl8pPr marL="2829422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8pPr>
      <a:lvl9pPr marL="323362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hyperlink" Target="https://developers.google.com/v8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hyperlink" Target="https://www.typescriptlang.org/docs/handbook/angular.html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docs/handbook/typescript-in-5-minutes.html" TargetMode="External"/><Relationship Id="rId2" Type="http://schemas.openxmlformats.org/officeDocument/2006/relationships/hyperlink" Target="https://www.typescriptlang.org/docs/handbook/angular.html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basarat.gitbooks.io/typescript/" TargetMode="External"/><Relationship Id="rId4" Type="http://schemas.openxmlformats.org/officeDocument/2006/relationships/hyperlink" Target="https://www.typescriptlang.org/docs/handbook/basic-type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wmf"/><Relationship Id="rId11" Type="http://schemas.openxmlformats.org/officeDocument/2006/relationships/image" Target="../media/image21.jpg"/><Relationship Id="rId5" Type="http://schemas.openxmlformats.org/officeDocument/2006/relationships/image" Target="../media/image15.wmf"/><Relationship Id="rId10" Type="http://schemas.openxmlformats.org/officeDocument/2006/relationships/image" Target="../media/image20.png"/><Relationship Id="rId4" Type="http://schemas.openxmlformats.org/officeDocument/2006/relationships/image" Target="../media/image14.wmf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-scm.com/about/free-and-open-source" TargetMode="Externa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94468" y="359056"/>
            <a:ext cx="11596766" cy="1606594"/>
          </a:xfrm>
          <a:prstGeom prst="rect">
            <a:avLst/>
          </a:prstGeom>
        </p:spPr>
        <p:txBody>
          <a:bodyPr vert="horz" wrap="square" lIns="91440" tIns="0" rIns="0" bIns="0" rtlCol="0" anchor="b" anchorCtr="0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s-AR" sz="5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Programa de Entrenamiento Intensivo</a:t>
            </a:r>
            <a:br>
              <a:rPr lang="es-AR" sz="5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s-AR" sz="5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9362783" y="1788156"/>
            <a:ext cx="2528451" cy="443198"/>
          </a:xfrm>
          <a:prstGeom prst="rect">
            <a:avLst/>
          </a:prstGeom>
        </p:spPr>
        <p:txBody>
          <a:bodyPr vert="horz" wrap="square" lIns="91440" tIns="0" rIns="0" bIns="0" rtlCol="0" anchor="b" anchorCtr="0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algn="r"/>
            <a:r>
              <a:rPr sz="3200" dirty="0" err="1" smtClean="0">
                <a:solidFill>
                  <a:srgbClr val="FFFFFF">
                    <a:alpha val="99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</a:rPr>
              <a:t>Marzo</a:t>
            </a:r>
            <a:r>
              <a:rPr sz="3200" dirty="0" smtClean="0">
                <a:solidFill>
                  <a:srgbClr val="FFFFFF">
                    <a:alpha val="99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</a:rPr>
              <a:t> de 2019</a:t>
            </a:r>
            <a:endParaRPr sz="3200" dirty="0">
              <a:solidFill>
                <a:srgbClr val="FFFFFF">
                  <a:alpha val="99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/>
            </a:endParaRPr>
          </a:p>
        </p:txBody>
      </p:sp>
      <p:sp>
        <p:nvSpPr>
          <p:cNvPr id="16" name="Title 5"/>
          <p:cNvSpPr txBox="1">
            <a:spLocks/>
          </p:cNvSpPr>
          <p:nvPr/>
        </p:nvSpPr>
        <p:spPr>
          <a:xfrm>
            <a:off x="294468" y="5968403"/>
            <a:ext cx="10261600" cy="553998"/>
          </a:xfrm>
          <a:prstGeom prst="rect">
            <a:avLst/>
          </a:prstGeom>
        </p:spPr>
        <p:txBody>
          <a:bodyPr vert="horz" wrap="square" lIns="91440" tIns="0" rIns="0" bIns="0" rtlCol="0" anchor="b" anchorCtr="0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s-AR" sz="4000" b="1" dirty="0" err="1" smtClean="0">
                <a:solidFill>
                  <a:srgbClr val="FFFFFF">
                    <a:alpha val="99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</a:rPr>
              <a:t>Kickoff</a:t>
            </a:r>
            <a:r>
              <a:rPr lang="es-AR" sz="4000" b="1" dirty="0" smtClean="0">
                <a:solidFill>
                  <a:srgbClr val="FFFFFF">
                    <a:alpha val="99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/>
              </a:rPr>
              <a:t> – Introducción al Programa</a:t>
            </a:r>
            <a:endParaRPr lang="es-AR" sz="4000" b="1" dirty="0">
              <a:solidFill>
                <a:srgbClr val="FFFFFF">
                  <a:alpha val="99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94468" y="1621956"/>
            <a:ext cx="11596766" cy="609398"/>
          </a:xfrm>
          <a:prstGeom prst="rect">
            <a:avLst/>
          </a:prstGeom>
        </p:spPr>
        <p:txBody>
          <a:bodyPr vert="horz" wrap="square" lIns="91440" tIns="0" rIns="0" bIns="0" rtlCol="0" anchor="b" anchorCtr="0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lvl="0">
              <a:defRPr/>
            </a:pPr>
            <a:r>
              <a:rPr lang="es-AR" sz="4400" i="1" dirty="0" smtClean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Semibold" panose="020B0702040204020203" pitchFamily="34" charset="0"/>
              </a:rPr>
              <a:t>Desarrollador Web Full </a:t>
            </a:r>
            <a:r>
              <a:rPr lang="es-AR" sz="4400" i="1" dirty="0" err="1" smtClean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Semibold" panose="020B0702040204020203" pitchFamily="34" charset="0"/>
              </a:rPr>
              <a:t>Stack</a:t>
            </a:r>
            <a:endParaRPr lang="es-AR" sz="4400" i="1" dirty="0">
              <a:gradFill>
                <a:gsLst>
                  <a:gs pos="100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  <a:cs typeface="Segoe UI Semibold" panose="020B0702040204020203" pitchFamily="34" charset="0"/>
            </a:endParaRPr>
          </a:p>
        </p:txBody>
      </p:sp>
      <p:pic>
        <p:nvPicPr>
          <p:cNvPr id="4" name="Picture 3" descr="Angular (application platform)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" y="2547334"/>
            <a:ext cx="2726371" cy="2726371"/>
          </a:xfrm>
          <a:prstGeom prst="rect">
            <a:avLst/>
          </a:prstGeom>
        </p:spPr>
      </p:pic>
      <p:pic>
        <p:nvPicPr>
          <p:cNvPr id="7" name="Picture 6" descr="Getting Started With Nodejs and Express Framework | jr0cke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18" y="3126759"/>
            <a:ext cx="3153025" cy="1763205"/>
          </a:xfrm>
          <a:prstGeom prst="rect">
            <a:avLst/>
          </a:prstGeom>
        </p:spPr>
      </p:pic>
      <p:pic>
        <p:nvPicPr>
          <p:cNvPr id="8" name="Picture 7" descr="EditorConfi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51" y="2547334"/>
            <a:ext cx="1832834" cy="1832834"/>
          </a:xfrm>
          <a:prstGeom prst="rect">
            <a:avLst/>
          </a:prstGeom>
        </p:spPr>
      </p:pic>
      <p:pic>
        <p:nvPicPr>
          <p:cNvPr id="2" name="Picture 1" descr="SimoZ WeB: &quot;dtsrun&quot; non è riconosciuto come comando ...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34" y="2899751"/>
            <a:ext cx="1450007" cy="1189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88"/>
          <a:stretch/>
        </p:blipFill>
        <p:spPr>
          <a:xfrm>
            <a:off x="9830383" y="4635650"/>
            <a:ext cx="1881337" cy="13101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39" y="4408221"/>
            <a:ext cx="2541247" cy="19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1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Que es GIT y como se usa</a:t>
            </a:r>
            <a:endParaRPr lang="es-AR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519247" y="1447801"/>
            <a:ext cx="11151918" cy="3571106"/>
          </a:xfrm>
          <a:prstGeom prst="rect">
            <a:avLst/>
          </a:prstGeom>
        </p:spPr>
        <p:txBody>
          <a:bodyPr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altLang="es-AR" dirty="0"/>
              <a:t>R</a:t>
            </a:r>
            <a:r>
              <a:rPr lang="es-419" altLang="es-AR" dirty="0" smtClean="0"/>
              <a:t>amas / Branches</a:t>
            </a:r>
          </a:p>
          <a:p>
            <a:endParaRPr lang="es-419" altLang="es-AR" dirty="0" smtClean="0"/>
          </a:p>
          <a:p>
            <a:pPr lvl="1"/>
            <a:r>
              <a:rPr lang="es-419" altLang="es-AR" dirty="0" smtClean="0"/>
              <a:t>En </a:t>
            </a:r>
            <a:r>
              <a:rPr lang="es-419" altLang="es-AR" dirty="0" err="1" smtClean="0"/>
              <a:t>Git</a:t>
            </a:r>
            <a:r>
              <a:rPr lang="es-419" altLang="es-AR" dirty="0"/>
              <a:t> </a:t>
            </a:r>
            <a:r>
              <a:rPr lang="es-419" altLang="es-AR" dirty="0" smtClean="0"/>
              <a:t>las ramas pueden ser locales o remotas:</a:t>
            </a:r>
          </a:p>
          <a:p>
            <a:pPr lvl="2"/>
            <a:r>
              <a:rPr lang="es-419" altLang="es-AR" dirty="0"/>
              <a:t>Las remotas existen en el repositorio centralizado</a:t>
            </a:r>
          </a:p>
          <a:p>
            <a:pPr lvl="3"/>
            <a:r>
              <a:rPr lang="es-419" altLang="es-AR" dirty="0"/>
              <a:t>Pueden ser vistas por todo el equipo</a:t>
            </a:r>
          </a:p>
          <a:p>
            <a:pPr lvl="2"/>
            <a:r>
              <a:rPr lang="es-419" altLang="es-AR" dirty="0" smtClean="0"/>
              <a:t>Las locales solo existen en la maquina que se crearon</a:t>
            </a:r>
          </a:p>
          <a:p>
            <a:pPr lvl="3"/>
            <a:r>
              <a:rPr lang="es-419" altLang="es-AR" dirty="0" smtClean="0"/>
              <a:t>Solo las pueden ver el que las creo. </a:t>
            </a:r>
          </a:p>
          <a:p>
            <a:pPr lvl="2"/>
            <a:r>
              <a:rPr lang="es-419" altLang="es-AR" dirty="0"/>
              <a:t>Las ramas locales pueden Seguir / </a:t>
            </a:r>
            <a:r>
              <a:rPr lang="es-419" altLang="es-AR" dirty="0" err="1"/>
              <a:t>Trackear</a:t>
            </a:r>
            <a:r>
              <a:rPr lang="es-419" altLang="es-AR" dirty="0"/>
              <a:t> una rama remota</a:t>
            </a:r>
            <a:r>
              <a:rPr lang="es-419" altLang="es-AR" dirty="0" smtClean="0"/>
              <a:t>.</a:t>
            </a:r>
          </a:p>
          <a:p>
            <a:pPr lvl="3"/>
            <a:r>
              <a:rPr lang="es-419" altLang="es-AR" dirty="0" smtClean="0"/>
              <a:t>Cuando uno crea una rama local en base a una remota se llama </a:t>
            </a:r>
            <a:r>
              <a:rPr lang="es-419" altLang="es-AR" b="1" dirty="0" smtClean="0"/>
              <a:t>Clonar</a:t>
            </a:r>
          </a:p>
          <a:p>
            <a:pPr lvl="3"/>
            <a:endParaRPr lang="es-419" altLang="es-AR" dirty="0" smtClean="0"/>
          </a:p>
          <a:p>
            <a:pPr lvl="1"/>
            <a:r>
              <a:rPr lang="es-419" altLang="es-AR" dirty="0" smtClean="0"/>
              <a:t>Siempre </a:t>
            </a:r>
            <a:r>
              <a:rPr lang="es-419" altLang="es-AR" dirty="0"/>
              <a:t>se trabaja sobre alguna rama. </a:t>
            </a:r>
          </a:p>
          <a:p>
            <a:pPr marL="1113007" lvl="3" indent="0">
              <a:buNone/>
            </a:pPr>
            <a:endParaRPr lang="es-419" altLang="es-AR" dirty="0" smtClean="0"/>
          </a:p>
          <a:p>
            <a:pPr marL="1113007" lvl="3" indent="0">
              <a:buNone/>
            </a:pPr>
            <a:r>
              <a:rPr lang="es-419" altLang="es-AR" dirty="0" smtClean="0"/>
              <a:t> </a:t>
            </a:r>
          </a:p>
          <a:p>
            <a:pPr lvl="1"/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401401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Que es GIT y como se usa</a:t>
            </a:r>
            <a:endParaRPr lang="es-AR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519247" y="1447801"/>
            <a:ext cx="11151918" cy="3571106"/>
          </a:xfrm>
          <a:prstGeom prst="rect">
            <a:avLst/>
          </a:prstGeom>
        </p:spPr>
        <p:txBody>
          <a:bodyPr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971" lvl="1" indent="0">
              <a:buNone/>
            </a:pPr>
            <a:endParaRPr lang="es-419" altLang="es-AR" dirty="0" smtClean="0"/>
          </a:p>
          <a:p>
            <a:pPr lvl="2"/>
            <a:r>
              <a:rPr lang="es-419" altLang="es-AR" dirty="0" smtClean="0"/>
              <a:t>Cuando queremos guardar nuestros cambios hacemos </a:t>
            </a:r>
            <a:r>
              <a:rPr lang="es-419" altLang="es-AR" b="1" dirty="0" err="1"/>
              <a:t>C</a:t>
            </a:r>
            <a:r>
              <a:rPr lang="es-419" altLang="es-AR" b="1" dirty="0" err="1" smtClean="0"/>
              <a:t>ommit</a:t>
            </a:r>
            <a:r>
              <a:rPr lang="es-419" altLang="es-AR" dirty="0" smtClean="0"/>
              <a:t> (en la rama local).</a:t>
            </a:r>
          </a:p>
          <a:p>
            <a:pPr lvl="2"/>
            <a:r>
              <a:rPr lang="es-419" altLang="es-AR" dirty="0" smtClean="0"/>
              <a:t>Cuando queremos subir estos cambios a la rama remota hacemos </a:t>
            </a:r>
            <a:r>
              <a:rPr lang="es-419" altLang="es-AR" b="1" dirty="0" smtClean="0"/>
              <a:t>Push</a:t>
            </a:r>
            <a:r>
              <a:rPr lang="es-419" altLang="es-AR" dirty="0" smtClean="0"/>
              <a:t>. </a:t>
            </a:r>
          </a:p>
          <a:p>
            <a:pPr lvl="2"/>
            <a:r>
              <a:rPr lang="es-419" altLang="es-AR" dirty="0" smtClean="0"/>
              <a:t>Cuando queremos ver si alguien mas hizo cambios en la rama remota hacemos </a:t>
            </a:r>
            <a:r>
              <a:rPr lang="es-419" altLang="es-AR" b="1" dirty="0" err="1" smtClean="0"/>
              <a:t>Fetch</a:t>
            </a:r>
            <a:r>
              <a:rPr lang="es-419" altLang="es-AR" dirty="0" smtClean="0"/>
              <a:t>. </a:t>
            </a:r>
          </a:p>
          <a:p>
            <a:pPr lvl="2"/>
            <a:r>
              <a:rPr lang="es-419" altLang="es-AR" dirty="0" smtClean="0"/>
              <a:t>Cuando queremos traer esos cambios hacemos </a:t>
            </a:r>
            <a:r>
              <a:rPr lang="es-419" altLang="es-AR" b="1" dirty="0" smtClean="0"/>
              <a:t>Pull</a:t>
            </a:r>
            <a:r>
              <a:rPr lang="es-419" altLang="es-AR" dirty="0" smtClean="0"/>
              <a:t>.</a:t>
            </a:r>
          </a:p>
          <a:p>
            <a:pPr marL="1113007" lvl="3" indent="0">
              <a:buNone/>
            </a:pPr>
            <a:endParaRPr lang="es-419" altLang="es-AR" dirty="0" smtClean="0"/>
          </a:p>
          <a:p>
            <a:pPr lvl="2"/>
            <a:r>
              <a:rPr lang="es-419" altLang="es-AR" dirty="0"/>
              <a:t>Cuando queremos tomar los cambios de una rama e impactarlos en la nuestra hacemos un </a:t>
            </a:r>
            <a:r>
              <a:rPr lang="es-419" altLang="es-AR" b="1" dirty="0" err="1"/>
              <a:t>Merge</a:t>
            </a:r>
            <a:r>
              <a:rPr lang="es-419" altLang="es-AR" dirty="0"/>
              <a:t>.</a:t>
            </a:r>
          </a:p>
          <a:p>
            <a:pPr lvl="2"/>
            <a:r>
              <a:rPr lang="es-419" altLang="es-AR" dirty="0"/>
              <a:t>Cuando alguien tiene que autorizar el </a:t>
            </a:r>
            <a:r>
              <a:rPr lang="es-419" altLang="es-AR" dirty="0" err="1"/>
              <a:t>pull</a:t>
            </a:r>
            <a:r>
              <a:rPr lang="es-419" altLang="es-AR" dirty="0"/>
              <a:t> </a:t>
            </a:r>
            <a:r>
              <a:rPr lang="es-419" altLang="es-AR" dirty="0" smtClean="0"/>
              <a:t>así </a:t>
            </a:r>
            <a:r>
              <a:rPr lang="es-419" altLang="es-AR" dirty="0"/>
              <a:t>una rama determinada se hace un </a:t>
            </a:r>
            <a:r>
              <a:rPr lang="es-419" altLang="es-AR" b="1" dirty="0"/>
              <a:t>Pull Request</a:t>
            </a:r>
            <a:r>
              <a:rPr lang="es-419" altLang="es-AR" dirty="0"/>
              <a:t>.</a:t>
            </a:r>
          </a:p>
          <a:p>
            <a:pPr marL="1113007" lvl="3" indent="0">
              <a:buNone/>
            </a:pPr>
            <a:r>
              <a:rPr lang="es-419" altLang="es-AR" dirty="0" smtClean="0"/>
              <a:t> </a:t>
            </a:r>
          </a:p>
          <a:p>
            <a:pPr lvl="1"/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39000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Que es GIT y como se usa</a:t>
            </a:r>
            <a:endParaRPr lang="es-AR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519247" y="1447801"/>
            <a:ext cx="11151918" cy="3571106"/>
          </a:xfrm>
          <a:prstGeom prst="rect">
            <a:avLst/>
          </a:prstGeom>
        </p:spPr>
        <p:txBody>
          <a:bodyPr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419" altLang="es-AR" dirty="0" smtClean="0"/>
          </a:p>
          <a:p>
            <a:pPr lvl="1"/>
            <a:r>
              <a:rPr lang="es-419" altLang="es-AR" dirty="0" smtClean="0"/>
              <a:t>Existen varias formas de usar GIT, una muy común es GIT </a:t>
            </a:r>
            <a:r>
              <a:rPr lang="es-419" altLang="es-AR" dirty="0" err="1" smtClean="0"/>
              <a:t>Flow</a:t>
            </a:r>
            <a:r>
              <a:rPr lang="es-419" altLang="es-AR" dirty="0" smtClean="0"/>
              <a:t>.</a:t>
            </a:r>
          </a:p>
          <a:p>
            <a:pPr lvl="1"/>
            <a:endParaRPr lang="es-419" altLang="es-AR" dirty="0"/>
          </a:p>
          <a:p>
            <a:pPr lvl="1"/>
            <a:r>
              <a:rPr lang="es-419" altLang="es-AR" dirty="0" err="1" smtClean="0"/>
              <a:t>Git</a:t>
            </a:r>
            <a:r>
              <a:rPr lang="es-419" altLang="es-AR" dirty="0" smtClean="0"/>
              <a:t> </a:t>
            </a:r>
            <a:r>
              <a:rPr lang="es-419" altLang="es-AR" dirty="0" err="1" smtClean="0"/>
              <a:t>Flow</a:t>
            </a:r>
            <a:r>
              <a:rPr lang="es-419" altLang="es-AR" dirty="0" smtClean="0"/>
              <a:t> dice que los nombres de las ramas deben seguir una nomenclatura: </a:t>
            </a:r>
          </a:p>
          <a:p>
            <a:pPr lvl="2"/>
            <a:r>
              <a:rPr lang="es-419" altLang="es-AR" b="1" dirty="0" smtClean="0"/>
              <a:t>Develop</a:t>
            </a:r>
            <a:r>
              <a:rPr lang="es-419" altLang="es-AR" dirty="0" smtClean="0"/>
              <a:t> para la rama de versión en curso.</a:t>
            </a:r>
          </a:p>
          <a:p>
            <a:pPr lvl="2"/>
            <a:r>
              <a:rPr lang="es-419" altLang="es-AR" b="1" dirty="0" smtClean="0"/>
              <a:t>Master</a:t>
            </a:r>
            <a:r>
              <a:rPr lang="es-419" altLang="es-AR" dirty="0" smtClean="0"/>
              <a:t> para lo entregado.</a:t>
            </a:r>
          </a:p>
          <a:p>
            <a:pPr lvl="2"/>
            <a:r>
              <a:rPr lang="es-419" altLang="es-AR" b="1" dirty="0" smtClean="0"/>
              <a:t>Feature\*</a:t>
            </a:r>
            <a:r>
              <a:rPr lang="es-419" altLang="es-AR" dirty="0" smtClean="0"/>
              <a:t> para los nuevos desarrollos.</a:t>
            </a:r>
          </a:p>
          <a:p>
            <a:pPr lvl="2"/>
            <a:r>
              <a:rPr lang="es-419" altLang="es-AR" b="1" dirty="0" smtClean="0"/>
              <a:t>Release\*</a:t>
            </a:r>
            <a:r>
              <a:rPr lang="es-419" altLang="es-AR" dirty="0" smtClean="0"/>
              <a:t> para las versiones a ser entregadas.</a:t>
            </a:r>
          </a:p>
          <a:p>
            <a:pPr lvl="2"/>
            <a:r>
              <a:rPr lang="es-419" altLang="es-AR" b="1" dirty="0" err="1" smtClean="0"/>
              <a:t>Hotfix</a:t>
            </a:r>
            <a:r>
              <a:rPr lang="es-419" altLang="es-AR" b="1" dirty="0" smtClean="0"/>
              <a:t>\*</a:t>
            </a:r>
            <a:r>
              <a:rPr lang="es-419" altLang="es-AR" dirty="0" smtClean="0"/>
              <a:t> para las correcciones de producción.</a:t>
            </a:r>
            <a:endParaRPr lang="es-419" altLang="es-AR" dirty="0"/>
          </a:p>
          <a:p>
            <a:pPr marL="1113007" lvl="3" indent="0">
              <a:buNone/>
            </a:pPr>
            <a:r>
              <a:rPr lang="es-419" altLang="es-AR" dirty="0" smtClean="0"/>
              <a:t> </a:t>
            </a:r>
          </a:p>
          <a:p>
            <a:pPr lvl="2"/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49931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Que es GIT y como se usa</a:t>
            </a:r>
            <a:endParaRPr lang="es-AR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519247" y="1447801"/>
            <a:ext cx="11151918" cy="3571106"/>
          </a:xfrm>
          <a:prstGeom prst="rect">
            <a:avLst/>
          </a:prstGeom>
        </p:spPr>
        <p:txBody>
          <a:bodyPr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altLang="es-AR" dirty="0" smtClean="0"/>
              <a:t>Para recordar:</a:t>
            </a:r>
          </a:p>
          <a:p>
            <a:endParaRPr lang="es-419" altLang="es-AR" dirty="0"/>
          </a:p>
          <a:p>
            <a:pPr lvl="1"/>
            <a:r>
              <a:rPr lang="es-419" altLang="es-AR" dirty="0" smtClean="0"/>
              <a:t>Antes de comenzar a trabajar se pregunta en que branch se hacen los cambios.</a:t>
            </a:r>
          </a:p>
          <a:p>
            <a:pPr lvl="1"/>
            <a:r>
              <a:rPr lang="es-419" altLang="es-AR" dirty="0" smtClean="0"/>
              <a:t>Si no se hace el push a una rama remota el trabajo no existe. </a:t>
            </a:r>
            <a:endParaRPr lang="es-AR" altLang="es-AR" dirty="0"/>
          </a:p>
          <a:p>
            <a:pPr lvl="1"/>
            <a:endParaRPr lang="es-419" altLang="es-AR" dirty="0" smtClean="0"/>
          </a:p>
        </p:txBody>
      </p:sp>
      <p:pic>
        <p:nvPicPr>
          <p:cNvPr id="1026" name="Picture 2" descr="Imagen relacionad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17" y="382828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28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Que es GIT y como se usa</a:t>
            </a:r>
            <a:endParaRPr lang="es-AR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519247" y="1447801"/>
            <a:ext cx="11151918" cy="3571106"/>
          </a:xfrm>
          <a:prstGeom prst="rect">
            <a:avLst/>
          </a:prstGeom>
        </p:spPr>
        <p:txBody>
          <a:bodyPr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altLang="es-AR" dirty="0" smtClean="0"/>
              <a:t>Ejercicio:</a:t>
            </a:r>
          </a:p>
          <a:p>
            <a:pPr lvl="1"/>
            <a:r>
              <a:rPr lang="es-419" altLang="es-AR" dirty="0" smtClean="0"/>
              <a:t>Clonar el repo</a:t>
            </a:r>
          </a:p>
          <a:p>
            <a:pPr lvl="1"/>
            <a:r>
              <a:rPr lang="es-419" altLang="es-AR" dirty="0" smtClean="0"/>
              <a:t>Hacer un cambio</a:t>
            </a:r>
          </a:p>
          <a:p>
            <a:pPr lvl="1"/>
            <a:r>
              <a:rPr lang="es-419" altLang="es-AR" dirty="0" err="1" smtClean="0"/>
              <a:t>Mergear</a:t>
            </a:r>
            <a:r>
              <a:rPr lang="es-419" altLang="es-AR" dirty="0" smtClean="0"/>
              <a:t> con un cambio del remoto</a:t>
            </a:r>
          </a:p>
          <a:p>
            <a:pPr lvl="1"/>
            <a:r>
              <a:rPr lang="es-419" altLang="es-AR" dirty="0" err="1" smtClean="0"/>
              <a:t>Pushear</a:t>
            </a:r>
            <a:r>
              <a:rPr lang="es-419" altLang="es-AR" dirty="0" smtClean="0"/>
              <a:t> a remoto</a:t>
            </a:r>
          </a:p>
          <a:p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52161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466" t="1" r="15272" b="16935"/>
          <a:stretch/>
        </p:blipFill>
        <p:spPr>
          <a:xfrm>
            <a:off x="0" y="1935"/>
            <a:ext cx="5908431" cy="6863099"/>
          </a:xfrm>
          <a:prstGeom prst="rect">
            <a:avLst/>
          </a:prstGeom>
        </p:spPr>
      </p:pic>
      <p:sp>
        <p:nvSpPr>
          <p:cNvPr id="5" name="Shape 53"/>
          <p:cNvSpPr/>
          <p:nvPr/>
        </p:nvSpPr>
        <p:spPr>
          <a:xfrm>
            <a:off x="2" y="1935"/>
            <a:ext cx="5908430" cy="6885400"/>
          </a:xfrm>
          <a:prstGeom prst="rect">
            <a:avLst/>
          </a:prstGeom>
          <a:solidFill>
            <a:srgbClr val="C00000">
              <a:alpha val="819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" name="Shape 10"/>
          <p:cNvSpPr/>
          <p:nvPr/>
        </p:nvSpPr>
        <p:spPr>
          <a:xfrm>
            <a:off x="672763" y="813605"/>
            <a:ext cx="60959" cy="11499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89">
              <a:solidFill>
                <a:srgbClr val="FFFFFF"/>
              </a:solidFill>
            </a:endParaRPr>
          </a:p>
        </p:txBody>
      </p:sp>
      <p:sp>
        <p:nvSpPr>
          <p:cNvPr id="7" name="Shape 294"/>
          <p:cNvSpPr txBox="1">
            <a:spLocks/>
          </p:cNvSpPr>
          <p:nvPr/>
        </p:nvSpPr>
        <p:spPr>
          <a:xfrm>
            <a:off x="1029915" y="939318"/>
            <a:ext cx="3637619" cy="154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4800" b="0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 es Node.js</a:t>
            </a:r>
            <a:endParaRPr lang="en" sz="4800" b="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2701863"/>
            <a:ext cx="562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Node.js® es un entorno de ejecución para JavaScript construido con el </a:t>
            </a:r>
            <a:r>
              <a:rPr lang="es-AR" dirty="0">
                <a:hlinkClick r:id="rId4"/>
              </a:rPr>
              <a:t>motor de JavaScript V8 de Chrome</a:t>
            </a:r>
            <a:r>
              <a:rPr lang="es-AR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402" y="813605"/>
            <a:ext cx="13906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9678" y="336161"/>
            <a:ext cx="8488424" cy="572434"/>
          </a:xfrm>
        </p:spPr>
        <p:txBody>
          <a:bodyPr/>
          <a:lstStyle/>
          <a:p>
            <a:r>
              <a:rPr lang="es-AR" dirty="0" smtClean="0"/>
              <a:t>Conceptos preliminares</a:t>
            </a:r>
            <a:endParaRPr lang="es-A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69678" y="968817"/>
            <a:ext cx="8488424" cy="332399"/>
          </a:xfrm>
        </p:spPr>
        <p:txBody>
          <a:bodyPr/>
          <a:lstStyle/>
          <a:p>
            <a:pPr marL="0" indent="0">
              <a:buNone/>
            </a:pPr>
            <a:r>
              <a:rPr lang="es-AR" dirty="0" smtClean="0"/>
              <a:t>¿Qué es JavaScript?</a:t>
            </a:r>
            <a:endParaRPr lang="es-AR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989372" y="1618730"/>
            <a:ext cx="10609070" cy="5106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s-419" sz="2400" b="1" dirty="0" smtClean="0"/>
              <a:t>JavaScript</a:t>
            </a:r>
          </a:p>
          <a:p>
            <a:pPr lvl="1">
              <a:lnSpc>
                <a:spcPct val="110000"/>
              </a:lnSpc>
              <a:buClr>
                <a:srgbClr val="C00000"/>
              </a:buClr>
            </a:pPr>
            <a:r>
              <a:rPr lang="es-419" sz="2000" dirty="0" smtClean="0"/>
              <a:t>Es un lenguaje de programación de alto nivel (interpretado o compilado </a:t>
            </a:r>
            <a:r>
              <a:rPr lang="es-419" sz="2000" dirty="0" err="1" smtClean="0"/>
              <a:t>Just</a:t>
            </a:r>
            <a:r>
              <a:rPr lang="es-419" sz="2000" dirty="0" smtClean="0"/>
              <a:t>-in-time), inventado en el año 1995. Se caracteriza por ser dinámico, débilmente </a:t>
            </a:r>
            <a:r>
              <a:rPr lang="es-419" sz="2000" dirty="0" err="1" smtClean="0"/>
              <a:t>tipado</a:t>
            </a:r>
            <a:r>
              <a:rPr lang="es-419" sz="2000" dirty="0" smtClean="0"/>
              <a:t>, multiparadigma y basado en prototipos, siendo junto a HTML y CSS uno de los 3 pilares para la programación de sitios web.</a:t>
            </a:r>
            <a:endParaRPr lang="es-419" sz="1100" dirty="0" smtClean="0"/>
          </a:p>
          <a:p>
            <a:pPr lvl="1">
              <a:lnSpc>
                <a:spcPct val="110000"/>
              </a:lnSpc>
              <a:buClr>
                <a:srgbClr val="C00000"/>
              </a:buClr>
            </a:pPr>
            <a:r>
              <a:rPr lang="es-419" sz="2000" dirty="0" smtClean="0"/>
              <a:t>Si </a:t>
            </a:r>
            <a:r>
              <a:rPr lang="es-419" sz="2000" dirty="0"/>
              <a:t>bien fue masivamente utilizado como lenguaje que se ejecuta en el cliente/explorador, ya esto no es sólo así, sino que su ámbito mutó a ser también utilizado en muchos más lugares como ser en:</a:t>
            </a:r>
          </a:p>
          <a:p>
            <a:pPr lvl="2">
              <a:buClr>
                <a:srgbClr val="C00000"/>
              </a:buClr>
            </a:pPr>
            <a:r>
              <a:rPr lang="es-419" dirty="0"/>
              <a:t>Servidores web con </a:t>
            </a:r>
            <a:r>
              <a:rPr lang="es-419" dirty="0" smtClean="0"/>
              <a:t>Node.js como lenguaje de servidor y para publicación de </a:t>
            </a:r>
            <a:r>
              <a:rPr lang="es-419" dirty="0" err="1" smtClean="0"/>
              <a:t>APIs</a:t>
            </a:r>
            <a:r>
              <a:rPr lang="es-419" dirty="0" smtClean="0"/>
              <a:t>, </a:t>
            </a:r>
            <a:endParaRPr lang="es-419" dirty="0"/>
          </a:p>
          <a:p>
            <a:pPr lvl="2">
              <a:buClr>
                <a:srgbClr val="C00000"/>
              </a:buClr>
            </a:pPr>
            <a:r>
              <a:rPr lang="es-419" dirty="0"/>
              <a:t>Bases de datos como Apache </a:t>
            </a:r>
            <a:r>
              <a:rPr lang="es-419" dirty="0" err="1"/>
              <a:t>CouchDB</a:t>
            </a:r>
            <a:r>
              <a:rPr lang="es-419" dirty="0"/>
              <a:t>, </a:t>
            </a:r>
          </a:p>
          <a:p>
            <a:pPr lvl="2">
              <a:buClr>
                <a:srgbClr val="C00000"/>
              </a:buClr>
            </a:pPr>
            <a:r>
              <a:rPr lang="es-419" dirty="0"/>
              <a:t>Adobe Acrobat, </a:t>
            </a:r>
          </a:p>
          <a:p>
            <a:pPr lvl="2">
              <a:buClr>
                <a:srgbClr val="C00000"/>
              </a:buClr>
            </a:pPr>
            <a:r>
              <a:rPr lang="es-419" dirty="0"/>
              <a:t>Existen variantes para aplicaciones de </a:t>
            </a:r>
            <a:r>
              <a:rPr lang="es-419" dirty="0" smtClean="0"/>
              <a:t>escritorio</a:t>
            </a:r>
          </a:p>
          <a:p>
            <a:pPr lvl="2">
              <a:buClr>
                <a:srgbClr val="C00000"/>
              </a:buClr>
            </a:pPr>
            <a:r>
              <a:rPr lang="es-419" dirty="0" smtClean="0"/>
              <a:t>Etc…</a:t>
            </a:r>
            <a:endParaRPr lang="es-419" dirty="0"/>
          </a:p>
          <a:p>
            <a:pPr lvl="1">
              <a:buClr>
                <a:srgbClr val="C00000"/>
              </a:buClr>
            </a:pPr>
            <a:endParaRPr lang="es-419" sz="2000" dirty="0" smtClean="0"/>
          </a:p>
          <a:p>
            <a:pPr>
              <a:buClr>
                <a:srgbClr val="C00000"/>
              </a:buClr>
            </a:pPr>
            <a:endParaRPr lang="es-419" sz="1600" dirty="0" smtClean="0"/>
          </a:p>
          <a:p>
            <a:pPr>
              <a:buClr>
                <a:srgbClr val="C00000"/>
              </a:buClr>
            </a:pPr>
            <a:endParaRPr lang="es-419" sz="1600" dirty="0" smtClean="0"/>
          </a:p>
          <a:p>
            <a:pPr marL="0" indent="0">
              <a:buClr>
                <a:srgbClr val="C00000"/>
              </a:buClr>
              <a:buFont typeface="Arial" charset="0"/>
              <a:buNone/>
            </a:pPr>
            <a:endParaRPr lang="es-419" sz="1600" dirty="0"/>
          </a:p>
        </p:txBody>
      </p:sp>
    </p:spTree>
    <p:extLst>
      <p:ext uri="{BB962C8B-B14F-4D97-AF65-F5344CB8AC3E}">
        <p14:creationId xmlns:p14="http://schemas.microsoft.com/office/powerpoint/2010/main" val="39550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hay descripciÃ³n de la foto disponi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28" y="362594"/>
            <a:ext cx="5821675" cy="593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87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Que es node.js y como se usa</a:t>
            </a:r>
            <a:endParaRPr lang="es-AR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519247" y="1447801"/>
            <a:ext cx="11151918" cy="3571106"/>
          </a:xfrm>
          <a:prstGeom prst="rect">
            <a:avLst/>
          </a:prstGeom>
        </p:spPr>
        <p:txBody>
          <a:bodyPr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altLang="es-AR" dirty="0" smtClean="0"/>
              <a:t>Permite ejecutar </a:t>
            </a:r>
            <a:r>
              <a:rPr lang="es-419" altLang="es-AR" dirty="0" err="1" smtClean="0"/>
              <a:t>Javascript</a:t>
            </a:r>
            <a:r>
              <a:rPr lang="es-419" altLang="es-AR" dirty="0" smtClean="0"/>
              <a:t> (fuera de un navegador). </a:t>
            </a:r>
          </a:p>
          <a:p>
            <a:pPr lvl="1"/>
            <a:r>
              <a:rPr lang="es-419" altLang="es-AR" dirty="0" smtClean="0"/>
              <a:t>Lo vamos a usar para ejecutar un programa que va a escuchar responder peticiones de http. O sea, vamos a hacer un web server.</a:t>
            </a:r>
          </a:p>
          <a:p>
            <a:pPr marL="305971" lvl="1" indent="0">
              <a:buNone/>
            </a:pPr>
            <a:r>
              <a:rPr lang="es-419" altLang="es-AR" dirty="0" smtClean="0"/>
              <a:t> </a:t>
            </a:r>
          </a:p>
          <a:p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28116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Que es node.js y como se usa</a:t>
            </a:r>
            <a:endParaRPr lang="es-AR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519247" y="1447801"/>
            <a:ext cx="11151918" cy="3571106"/>
          </a:xfrm>
          <a:prstGeom prst="rect">
            <a:avLst/>
          </a:prstGeom>
        </p:spPr>
        <p:txBody>
          <a:bodyPr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altLang="es-AR" dirty="0" smtClean="0"/>
              <a:t>Que es NPM </a:t>
            </a:r>
          </a:p>
          <a:p>
            <a:pPr lvl="1"/>
            <a:r>
              <a:rPr lang="es-AR" altLang="es-AR" dirty="0"/>
              <a:t>Los gestores de componentes, también llamados gestores de paquetes (en inglés </a:t>
            </a:r>
            <a:r>
              <a:rPr lang="es-AR" altLang="es-AR" dirty="0" err="1"/>
              <a:t>package</a:t>
            </a:r>
            <a:r>
              <a:rPr lang="es-AR" altLang="es-AR" dirty="0"/>
              <a:t> manager), permiten obtener de un repositorio una versión determinada de un componente o </a:t>
            </a:r>
            <a:r>
              <a:rPr lang="es-AR" altLang="es-AR" dirty="0" err="1"/>
              <a:t>library</a:t>
            </a:r>
            <a:r>
              <a:rPr lang="es-AR" altLang="es-AR" dirty="0"/>
              <a:t> e “instalarla” en la aplicación que uno esté construyendo, facilitando la reutilización de </a:t>
            </a:r>
            <a:r>
              <a:rPr lang="es-AR" altLang="es-AR" dirty="0" smtClean="0"/>
              <a:t>código</a:t>
            </a:r>
            <a:endParaRPr lang="es-AR" altLang="es-AR" dirty="0"/>
          </a:p>
          <a:p>
            <a:pPr lvl="2"/>
            <a:r>
              <a:rPr lang="es-419" altLang="es-AR" dirty="0" smtClean="0"/>
              <a:t>Sirve para descargar paquetes desde los repositorios</a:t>
            </a:r>
          </a:p>
          <a:p>
            <a:pPr lvl="2"/>
            <a:r>
              <a:rPr lang="es-419" altLang="es-AR" dirty="0" smtClean="0"/>
              <a:t>Sirve para subir nuestros propios paquetes a los repositorios y compartirlos con otros desarrolladores </a:t>
            </a:r>
            <a:endParaRPr lang="es-419" altLang="es-AR" dirty="0"/>
          </a:p>
          <a:p>
            <a:r>
              <a:rPr lang="es-419" altLang="es-AR" dirty="0" smtClean="0"/>
              <a:t>Otros </a:t>
            </a:r>
          </a:p>
          <a:p>
            <a:pPr lvl="1">
              <a:buClr>
                <a:srgbClr val="C00000"/>
              </a:buClr>
            </a:pPr>
            <a:r>
              <a:rPr lang="es-419" sz="2000" b="1" dirty="0" err="1"/>
              <a:t>NuGet</a:t>
            </a:r>
            <a:endParaRPr lang="es-419" sz="2000" b="1" dirty="0"/>
          </a:p>
          <a:p>
            <a:pPr lvl="2">
              <a:buClr>
                <a:srgbClr val="C00000"/>
              </a:buClr>
            </a:pPr>
            <a:r>
              <a:rPr lang="es-419" dirty="0"/>
              <a:t>Es el gestor de componentes </a:t>
            </a:r>
            <a:r>
              <a:rPr lang="es-419" dirty="0" err="1"/>
              <a:t>prederterminado</a:t>
            </a:r>
            <a:r>
              <a:rPr lang="es-419" dirty="0"/>
              <a:t> para los paquetes de componentes de </a:t>
            </a:r>
            <a:r>
              <a:rPr lang="es-419" dirty="0" err="1"/>
              <a:t>.Net</a:t>
            </a:r>
            <a:r>
              <a:rPr lang="es-419" dirty="0"/>
              <a:t> (incluido </a:t>
            </a:r>
            <a:r>
              <a:rPr lang="es-419" dirty="0" err="1"/>
              <a:t>.Net</a:t>
            </a:r>
            <a:r>
              <a:rPr lang="es-419" dirty="0"/>
              <a:t> Core)</a:t>
            </a:r>
          </a:p>
          <a:p>
            <a:pPr lvl="2">
              <a:buClr>
                <a:srgbClr val="C00000"/>
              </a:buClr>
            </a:pPr>
            <a:r>
              <a:rPr lang="es-419" dirty="0"/>
              <a:t>Se encuentra integrado dentro Visual Studio</a:t>
            </a:r>
          </a:p>
          <a:p>
            <a:pPr lvl="1">
              <a:buClr>
                <a:srgbClr val="C00000"/>
              </a:buClr>
            </a:pPr>
            <a:r>
              <a:rPr lang="es-419" dirty="0" err="1" smtClean="0"/>
              <a:t>Bower</a:t>
            </a:r>
            <a:r>
              <a:rPr lang="es-419" dirty="0"/>
              <a:t>, </a:t>
            </a:r>
            <a:r>
              <a:rPr lang="es-419" dirty="0" err="1"/>
              <a:t>Yarn</a:t>
            </a:r>
            <a:r>
              <a:rPr lang="es-419" dirty="0"/>
              <a:t>, </a:t>
            </a:r>
            <a:r>
              <a:rPr lang="es-419" dirty="0" err="1"/>
              <a:t>OpenWrap</a:t>
            </a:r>
            <a:endParaRPr lang="es-419" dirty="0"/>
          </a:p>
          <a:p>
            <a:pPr lvl="1"/>
            <a:endParaRPr lang="es-419" altLang="es-AR" dirty="0" smtClean="0"/>
          </a:p>
        </p:txBody>
      </p:sp>
    </p:spTree>
    <p:extLst>
      <p:ext uri="{BB962C8B-B14F-4D97-AF65-F5344CB8AC3E}">
        <p14:creationId xmlns:p14="http://schemas.microsoft.com/office/powerpoint/2010/main" val="53574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Sobre el instructor</a:t>
            </a:r>
            <a:endParaRPr lang="es-AR" altLang="es-AR" dirty="0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1662" y="1447801"/>
            <a:ext cx="10445261" cy="5127558"/>
          </a:xfrm>
        </p:spPr>
        <p:txBody>
          <a:bodyPr/>
          <a:lstStyle/>
          <a:p>
            <a:pPr marL="0" indent="0">
              <a:buNone/>
            </a:pPr>
            <a:r>
              <a:rPr lang="es-AR" altLang="es-AR" sz="2800" b="1" dirty="0" smtClean="0"/>
              <a:t>Marcelo Mosquera</a:t>
            </a:r>
          </a:p>
          <a:p>
            <a:pPr marL="0" indent="0">
              <a:buNone/>
            </a:pPr>
            <a:r>
              <a:rPr lang="es-AR" altLang="es-AR" sz="2800" dirty="0" smtClean="0"/>
              <a:t>Tecnicatura en Programación – UNSAM</a:t>
            </a:r>
            <a:endParaRPr lang="es-AR" altLang="es-AR" sz="2800" dirty="0"/>
          </a:p>
          <a:p>
            <a:pPr marL="0" indent="0">
              <a:buNone/>
            </a:pPr>
            <a:r>
              <a:rPr lang="en-US" sz="2800" dirty="0"/>
              <a:t>.NET Architect</a:t>
            </a:r>
            <a:endParaRPr lang="es-AR" altLang="es-AR" sz="2800" dirty="0"/>
          </a:p>
          <a:p>
            <a:pPr marL="0" indent="0">
              <a:buNone/>
            </a:pPr>
            <a:r>
              <a:rPr lang="es-AR" altLang="es-AR" sz="2800" smtClean="0"/>
              <a:t> </a:t>
            </a:r>
            <a:r>
              <a:rPr lang="es-AR" altLang="es-AR" sz="2800" dirty="0" smtClean="0"/>
              <a:t>años en </a:t>
            </a:r>
            <a:r>
              <a:rPr lang="es-AR" altLang="es-AR" sz="2800" dirty="0"/>
              <a:t>Baufest -Hincha de Racing</a:t>
            </a:r>
          </a:p>
          <a:p>
            <a:pPr marL="0" indent="0">
              <a:buNone/>
            </a:pPr>
            <a:endParaRPr lang="es-AR" altLang="es-AR" sz="2800" dirty="0" smtClean="0"/>
          </a:p>
          <a:p>
            <a:pPr marL="0" indent="0">
              <a:buNone/>
            </a:pPr>
            <a:r>
              <a:rPr lang="es-AR" altLang="es-AR" sz="2800" dirty="0" smtClean="0"/>
              <a:t>Proyectos principales en los que participé:</a:t>
            </a:r>
          </a:p>
          <a:p>
            <a:pPr>
              <a:buFontTx/>
              <a:buChar char="-"/>
            </a:pPr>
            <a:r>
              <a:rPr lang="es-AR" altLang="es-AR" sz="2800" dirty="0" smtClean="0"/>
              <a:t>TLN / SOT (</a:t>
            </a:r>
            <a:r>
              <a:rPr lang="es-AR" altLang="es-AR" sz="2800" i="1" dirty="0" err="1" smtClean="0"/>
              <a:t>Tenaris</a:t>
            </a:r>
            <a:r>
              <a:rPr lang="es-AR" altLang="es-AR" sz="2800" dirty="0" smtClean="0"/>
              <a:t>)</a:t>
            </a:r>
          </a:p>
          <a:p>
            <a:pPr>
              <a:buFontTx/>
              <a:buChar char="-"/>
            </a:pPr>
            <a:r>
              <a:rPr lang="es-AR" altLang="es-AR" sz="2800" dirty="0" smtClean="0"/>
              <a:t>PGR (</a:t>
            </a:r>
            <a:r>
              <a:rPr lang="es-AR" altLang="es-AR" sz="2800" dirty="0" err="1" smtClean="0"/>
              <a:t>Fijutsu</a:t>
            </a:r>
            <a:r>
              <a:rPr lang="es-AR" altLang="es-AR" sz="2800" dirty="0" smtClean="0"/>
              <a:t> - Toyota)</a:t>
            </a:r>
          </a:p>
          <a:p>
            <a:pPr>
              <a:buFontTx/>
              <a:buChar char="-"/>
            </a:pPr>
            <a:r>
              <a:rPr lang="es-AR" altLang="es-AR" sz="2800" dirty="0" smtClean="0"/>
              <a:t>Sistema de Investigación (Don Mario)</a:t>
            </a:r>
          </a:p>
          <a:p>
            <a:pPr>
              <a:buFontTx/>
              <a:buChar char="-"/>
            </a:pPr>
            <a:r>
              <a:rPr lang="es-AR" altLang="es-AR" sz="2800" dirty="0" smtClean="0"/>
              <a:t>Supermercados (</a:t>
            </a:r>
            <a:r>
              <a:rPr lang="es-AR" altLang="es-AR" sz="2800" dirty="0" err="1" smtClean="0"/>
              <a:t>Cencosud</a:t>
            </a:r>
            <a:r>
              <a:rPr lang="es-AR" altLang="es-AR" sz="2800" dirty="0" smtClean="0"/>
              <a:t>)</a:t>
            </a:r>
          </a:p>
          <a:p>
            <a:pPr marL="0" indent="0">
              <a:buNone/>
            </a:pPr>
            <a:r>
              <a:rPr lang="x-none" altLang="es-AR" sz="2800" dirty="0" smtClean="0"/>
              <a:t>- Asesoría </a:t>
            </a:r>
            <a:r>
              <a:rPr lang="x-none" altLang="es-AR" sz="2800" dirty="0" err="1" smtClean="0"/>
              <a:t>Dev</a:t>
            </a:r>
            <a:r>
              <a:rPr lang="x-none" altLang="es-AR" sz="2800" dirty="0" err="1"/>
              <a:t>O</a:t>
            </a:r>
            <a:r>
              <a:rPr lang="x-none" altLang="es-AR" sz="2800" dirty="0" err="1" smtClean="0"/>
              <a:t>ps</a:t>
            </a:r>
            <a:r>
              <a:rPr lang="x-none" altLang="es-AR" sz="2800" dirty="0" smtClean="0"/>
              <a:t> (La Nación)</a:t>
            </a:r>
            <a:endParaRPr lang="es-AR" altLang="es-AR" sz="2800" dirty="0" smtClean="0"/>
          </a:p>
        </p:txBody>
      </p:sp>
      <p:pic>
        <p:nvPicPr>
          <p:cNvPr id="1028" name="Picture 4" descr="Flirting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617" y="533300"/>
            <a:ext cx="4762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555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Que es node.js y como se usa</a:t>
            </a:r>
            <a:endParaRPr lang="es-AR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519247" y="1447801"/>
            <a:ext cx="11151918" cy="3571106"/>
          </a:xfrm>
          <a:prstGeom prst="rect">
            <a:avLst/>
          </a:prstGeom>
        </p:spPr>
        <p:txBody>
          <a:bodyPr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 smtClean="0"/>
              <a:t>Bajar e instalar los paquetes de </a:t>
            </a:r>
            <a:r>
              <a:rPr lang="es-419" dirty="0" err="1" smtClean="0"/>
              <a:t>typescript</a:t>
            </a:r>
            <a:endParaRPr lang="es-419" dirty="0"/>
          </a:p>
          <a:p>
            <a:pPr lvl="1"/>
            <a:endParaRPr lang="es-419" altLang="es-AR" dirty="0" smtClean="0"/>
          </a:p>
        </p:txBody>
      </p:sp>
    </p:spTree>
    <p:extLst>
      <p:ext uri="{BB962C8B-B14F-4D97-AF65-F5344CB8AC3E}">
        <p14:creationId xmlns:p14="http://schemas.microsoft.com/office/powerpoint/2010/main" val="10577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466" t="1" r="15272" b="16935"/>
          <a:stretch/>
        </p:blipFill>
        <p:spPr>
          <a:xfrm>
            <a:off x="0" y="1935"/>
            <a:ext cx="5908431" cy="6863099"/>
          </a:xfrm>
          <a:prstGeom prst="rect">
            <a:avLst/>
          </a:prstGeom>
        </p:spPr>
      </p:pic>
      <p:sp>
        <p:nvSpPr>
          <p:cNvPr id="5" name="Shape 53"/>
          <p:cNvSpPr/>
          <p:nvPr/>
        </p:nvSpPr>
        <p:spPr>
          <a:xfrm>
            <a:off x="2" y="1935"/>
            <a:ext cx="5908430" cy="6885400"/>
          </a:xfrm>
          <a:prstGeom prst="rect">
            <a:avLst/>
          </a:prstGeom>
          <a:solidFill>
            <a:srgbClr val="C00000">
              <a:alpha val="819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" name="Shape 10"/>
          <p:cNvSpPr/>
          <p:nvPr/>
        </p:nvSpPr>
        <p:spPr>
          <a:xfrm>
            <a:off x="672763" y="813605"/>
            <a:ext cx="60959" cy="11499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89">
              <a:solidFill>
                <a:srgbClr val="FFFFFF"/>
              </a:solidFill>
            </a:endParaRPr>
          </a:p>
        </p:txBody>
      </p:sp>
      <p:sp>
        <p:nvSpPr>
          <p:cNvPr id="7" name="Shape 294"/>
          <p:cNvSpPr txBox="1">
            <a:spLocks/>
          </p:cNvSpPr>
          <p:nvPr/>
        </p:nvSpPr>
        <p:spPr>
          <a:xfrm>
            <a:off x="1029915" y="939318"/>
            <a:ext cx="3637619" cy="154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4800" b="0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 es Typescript</a:t>
            </a:r>
            <a:endParaRPr lang="en" sz="4800" b="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2701863"/>
            <a:ext cx="5628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JavaScript that scales. </a:t>
            </a:r>
            <a:r>
              <a:rPr lang="en-US" b="1" dirty="0" err="1" smtClean="0"/>
              <a:t>TypeScript</a:t>
            </a:r>
            <a:r>
              <a:rPr lang="en-US" dirty="0"/>
              <a:t> is a typed superset of JavaScript that compiles to plain JavaScript.</a:t>
            </a:r>
            <a:endParaRPr lang="es-A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343" y="813605"/>
            <a:ext cx="1592625" cy="5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Que es </a:t>
            </a:r>
            <a:r>
              <a:rPr lang="es-AR" dirty="0" err="1" smtClean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TypeScript</a:t>
            </a:r>
            <a:endParaRPr lang="es-AR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519247" y="1447800"/>
            <a:ext cx="7710353" cy="4717025"/>
          </a:xfrm>
          <a:prstGeom prst="rect">
            <a:avLst/>
          </a:prstGeom>
        </p:spPr>
        <p:txBody>
          <a:bodyPr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C00000"/>
              </a:buClr>
            </a:pPr>
            <a:r>
              <a:rPr lang="es-419" sz="2000" dirty="0" smtClean="0"/>
              <a:t>Es </a:t>
            </a:r>
            <a:r>
              <a:rPr lang="es-419" sz="2000" dirty="0"/>
              <a:t>un lenguaje de programación de código abierto desarrollado y mantenido por Microsoft, cuyo objetivo principal es poder complementar JavaScript con los beneficios de los lenguajes </a:t>
            </a:r>
            <a:r>
              <a:rPr lang="es-419" sz="2000" dirty="0" err="1"/>
              <a:t>tipados</a:t>
            </a:r>
            <a:r>
              <a:rPr lang="es-419" sz="2000" dirty="0"/>
              <a:t>, para así poder ser utilizado para el desarrollo de aplicaciones de gran tamaño, cosa que hasta hace algunos años a JavaScript se lo utilizaba limitado a un número relativamente pequeño de aplicaciones.</a:t>
            </a:r>
          </a:p>
          <a:p>
            <a:pPr lvl="1">
              <a:buClr>
                <a:srgbClr val="C00000"/>
              </a:buClr>
            </a:pPr>
            <a:r>
              <a:rPr lang="es-419" sz="2000" dirty="0"/>
              <a:t>Se dice que </a:t>
            </a:r>
            <a:r>
              <a:rPr lang="es-419" sz="2000" dirty="0" err="1"/>
              <a:t>TypeScript</a:t>
            </a:r>
            <a:r>
              <a:rPr lang="es-419" sz="2000" dirty="0"/>
              <a:t> “</a:t>
            </a:r>
            <a:r>
              <a:rPr lang="es-419" sz="2000" dirty="0" err="1"/>
              <a:t>transpila</a:t>
            </a:r>
            <a:r>
              <a:rPr lang="es-419" sz="2000" dirty="0"/>
              <a:t>” a JavaScript, es decir, que finalmente el código </a:t>
            </a:r>
            <a:r>
              <a:rPr lang="es-419" sz="2000" dirty="0" err="1"/>
              <a:t>TypeScript</a:t>
            </a:r>
            <a:r>
              <a:rPr lang="es-419" sz="2000" dirty="0"/>
              <a:t> termina convirtiéndose en JavaScript, pasando por un proceso de transformación.</a:t>
            </a:r>
          </a:p>
          <a:p>
            <a:pPr lvl="1">
              <a:buClr>
                <a:srgbClr val="C00000"/>
              </a:buClr>
            </a:pPr>
            <a:r>
              <a:rPr lang="es-419" sz="2000" dirty="0"/>
              <a:t>Todo el código JavaScript existente en una aplicación puede ser complementado con </a:t>
            </a:r>
            <a:r>
              <a:rPr lang="es-419" sz="2000" dirty="0" err="1"/>
              <a:t>TypeScript</a:t>
            </a:r>
            <a:r>
              <a:rPr lang="es-419" sz="2000" dirty="0"/>
              <a:t> sin esfuerzo.</a:t>
            </a:r>
          </a:p>
          <a:p>
            <a:pPr lvl="1">
              <a:buClr>
                <a:srgbClr val="C00000"/>
              </a:buClr>
            </a:pPr>
            <a:r>
              <a:rPr lang="es-419" sz="2000" dirty="0"/>
              <a:t>El código fuente se encuentra </a:t>
            </a:r>
            <a:r>
              <a:rPr lang="es-419" sz="2000" dirty="0" err="1"/>
              <a:t>públicado</a:t>
            </a:r>
            <a:r>
              <a:rPr lang="es-419" sz="2000" dirty="0"/>
              <a:t> en GitHub.</a:t>
            </a:r>
          </a:p>
        </p:txBody>
      </p:sp>
      <p:pic>
        <p:nvPicPr>
          <p:cNvPr id="5122" name="Picture 2" descr="C:\Users\mmosquera\Downloads\94bf4ed1977f46cd645db9bb4620bf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083" y="1704770"/>
            <a:ext cx="3696110" cy="369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9678" y="310035"/>
            <a:ext cx="8488424" cy="572434"/>
          </a:xfrm>
        </p:spPr>
        <p:txBody>
          <a:bodyPr/>
          <a:lstStyle/>
          <a:p>
            <a:r>
              <a:rPr lang="es-AR" dirty="0" err="1" smtClean="0">
                <a:latin typeface="Century Gothic" panose="020B0502020202020204" pitchFamily="34" charset="0"/>
              </a:rPr>
              <a:t>Javascript</a:t>
            </a:r>
            <a:r>
              <a:rPr lang="es-AR" dirty="0" smtClean="0">
                <a:latin typeface="Century Gothic" panose="020B0502020202020204" pitchFamily="34" charset="0"/>
              </a:rPr>
              <a:t> Vs </a:t>
            </a:r>
            <a:r>
              <a:rPr lang="es-AR" dirty="0" err="1" smtClean="0">
                <a:latin typeface="Century Gothic" panose="020B0502020202020204" pitchFamily="34" charset="0"/>
              </a:rPr>
              <a:t>TypeScript</a:t>
            </a:r>
            <a:endParaRPr lang="es-AR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313191"/>
              </p:ext>
            </p:extLst>
          </p:nvPr>
        </p:nvGraphicFramePr>
        <p:xfrm>
          <a:off x="989370" y="1556730"/>
          <a:ext cx="10573364" cy="469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682">
                  <a:extLst>
                    <a:ext uri="{9D8B030D-6E8A-4147-A177-3AD203B41FA5}">
                      <a16:colId xmlns:a16="http://schemas.microsoft.com/office/drawing/2014/main" val="2177285488"/>
                    </a:ext>
                  </a:extLst>
                </a:gridCol>
                <a:gridCol w="5286682">
                  <a:extLst>
                    <a:ext uri="{9D8B030D-6E8A-4147-A177-3AD203B41FA5}">
                      <a16:colId xmlns:a16="http://schemas.microsoft.com/office/drawing/2014/main" val="408334306"/>
                    </a:ext>
                  </a:extLst>
                </a:gridCol>
              </a:tblGrid>
              <a:tr h="543905"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 err="1" smtClean="0"/>
                        <a:t>Javascript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 err="1" smtClean="0"/>
                        <a:t>TypeScript</a:t>
                      </a:r>
                      <a:endParaRPr lang="es-A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306105"/>
                  </a:ext>
                </a:extLst>
              </a:tr>
              <a:tr h="1207023">
                <a:tc>
                  <a:txBody>
                    <a:bodyPr/>
                    <a:lstStyle/>
                    <a:p>
                      <a:pPr marL="0" marR="0" lvl="0" indent="0" algn="l" defTabSz="8084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000" dirty="0" smtClean="0"/>
                        <a:t>Es un lenguaje </a:t>
                      </a:r>
                      <a:r>
                        <a:rPr lang="es-419" sz="2000" dirty="0" err="1" smtClean="0"/>
                        <a:t>prototipado</a:t>
                      </a:r>
                      <a:r>
                        <a:rPr lang="es-419" sz="2000" dirty="0" smtClean="0"/>
                        <a:t>, con lo cual una variable puede ser “cualquier cosa” hasta el momento de ejecución.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1800" dirty="0" smtClean="0"/>
                        <a:t>Es un lenguaje</a:t>
                      </a:r>
                      <a:r>
                        <a:rPr lang="es-419" sz="1800" baseline="0" dirty="0" smtClean="0"/>
                        <a:t> </a:t>
                      </a:r>
                      <a:r>
                        <a:rPr lang="es-419" sz="1800" baseline="0" dirty="0" err="1" smtClean="0"/>
                        <a:t>tipado</a:t>
                      </a:r>
                      <a:r>
                        <a:rPr lang="es-419" sz="1800" baseline="0" dirty="0" smtClean="0"/>
                        <a:t>, con lo cual cada variable se le asigna un tipo de datos en el momento de la codificación.</a:t>
                      </a:r>
                      <a:endParaRPr lang="es-A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79816"/>
                  </a:ext>
                </a:extLst>
              </a:tr>
              <a:tr h="1200876">
                <a:tc>
                  <a:txBody>
                    <a:bodyPr/>
                    <a:lstStyle/>
                    <a:p>
                      <a:r>
                        <a:rPr lang="es-419" sz="1800" dirty="0" smtClean="0"/>
                        <a:t>Lo</a:t>
                      </a:r>
                      <a:r>
                        <a:rPr lang="es-419" sz="1800" baseline="0" dirty="0" smtClean="0"/>
                        <a:t> que contiene la variable puede cambiar en ejecución, por ejemplo, primero tener un numero y después contener letras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1800" dirty="0" smtClean="0"/>
                        <a:t>La variable no</a:t>
                      </a:r>
                      <a:r>
                        <a:rPr lang="es-419" sz="1800" baseline="0" dirty="0" smtClean="0"/>
                        <a:t> puede cambiar de tipo durante la ejecución. </a:t>
                      </a:r>
                      <a:endParaRPr lang="es-A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370484"/>
                  </a:ext>
                </a:extLst>
              </a:tr>
              <a:tr h="1200876">
                <a:tc>
                  <a:txBody>
                    <a:bodyPr/>
                    <a:lstStyle/>
                    <a:p>
                      <a:r>
                        <a:rPr lang="es-419" sz="1800" dirty="0" smtClean="0"/>
                        <a:t>Se</a:t>
                      </a:r>
                      <a:r>
                        <a:rPr lang="es-419" sz="1800" baseline="0" dirty="0" smtClean="0"/>
                        <a:t> “compila” en tiempo de ejecución, o sea, hasta que no corre el programa no sabemos si hay algo que este mal.</a:t>
                      </a:r>
                      <a:endParaRPr lang="es-A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sz="1800" dirty="0" smtClean="0"/>
                        <a:t>Se “</a:t>
                      </a:r>
                      <a:r>
                        <a:rPr lang="es-419" sz="1800" dirty="0" err="1" smtClean="0"/>
                        <a:t>transpila</a:t>
                      </a:r>
                      <a:r>
                        <a:rPr lang="es-419" sz="1800" dirty="0" smtClean="0"/>
                        <a:t>” a </a:t>
                      </a:r>
                      <a:r>
                        <a:rPr lang="es-419" sz="1800" dirty="0" err="1" smtClean="0"/>
                        <a:t>javascript</a:t>
                      </a:r>
                      <a:r>
                        <a:rPr lang="es-419" sz="1800" baseline="0" dirty="0" smtClean="0"/>
                        <a:t> antes de su ejecución, con lo cual si hay algún problema se puede detectar mucho antes.</a:t>
                      </a:r>
                      <a:endParaRPr lang="es-A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18446"/>
                  </a:ext>
                </a:extLst>
              </a:tr>
              <a:tr h="543905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252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00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9678" y="622378"/>
            <a:ext cx="8488424" cy="572434"/>
          </a:xfrm>
        </p:spPr>
        <p:txBody>
          <a:bodyPr/>
          <a:lstStyle/>
          <a:p>
            <a:r>
              <a:rPr lang="es-AR" dirty="0" smtClean="0">
                <a:latin typeface="Century Gothic" panose="020B0502020202020204" pitchFamily="34" charset="0"/>
              </a:rPr>
              <a:t>JavaScript</a:t>
            </a:r>
            <a:endParaRPr lang="es-AR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19247" y="1447801"/>
            <a:ext cx="11151918" cy="3571106"/>
          </a:xfrm>
          <a:prstGeom prst="rect">
            <a:avLst/>
          </a:prstGeom>
        </p:spPr>
        <p:txBody>
          <a:bodyPr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altLang="es-AR" dirty="0" smtClean="0"/>
              <a:t>Las “magias” de </a:t>
            </a:r>
            <a:r>
              <a:rPr lang="es-419" altLang="es-AR" dirty="0" err="1" smtClean="0"/>
              <a:t>javascript</a:t>
            </a:r>
            <a:endParaRPr lang="es-419" altLang="es-AR" dirty="0" smtClean="0"/>
          </a:p>
          <a:p>
            <a:pPr lvl="1"/>
            <a:endParaRPr lang="es-419" altLang="es-AR" dirty="0" smtClean="0"/>
          </a:p>
        </p:txBody>
      </p:sp>
      <p:pic>
        <p:nvPicPr>
          <p:cNvPr id="1027" name="Picture 3" descr="Resultado de imagen para javascript log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87" y="1981097"/>
            <a:ext cx="4346219" cy="427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58017" y="2374179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Noto Mono"/>
              </a:rPr>
              <a:t>Array(16).join("wat" - 1) + " Batman!"</a:t>
            </a:r>
            <a:endParaRPr lang="es-AR" dirty="0"/>
          </a:p>
        </p:txBody>
      </p:sp>
      <p:sp>
        <p:nvSpPr>
          <p:cNvPr id="7" name="Rectangle 6"/>
          <p:cNvSpPr/>
          <p:nvPr/>
        </p:nvSpPr>
        <p:spPr>
          <a:xfrm>
            <a:off x="5729886" y="29536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AR" sz="1600" dirty="0"/>
              <a:t>"</a:t>
            </a:r>
            <a:r>
              <a:rPr lang="es-AR" sz="1600" dirty="0" err="1"/>
              <a:t>NaNNaNNaNNaNNaNNaNNaNNaNNaNNaNNaNNaNNaNNaNNaN</a:t>
            </a:r>
            <a:r>
              <a:rPr lang="es-AR" sz="1600" dirty="0"/>
              <a:t> Batman!"</a:t>
            </a:r>
          </a:p>
        </p:txBody>
      </p:sp>
      <p:pic>
        <p:nvPicPr>
          <p:cNvPr id="1031" name="Picture 7" descr="oh brother facepalm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46" y="3761985"/>
            <a:ext cx="3145221" cy="23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40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9678" y="622378"/>
            <a:ext cx="8488424" cy="572434"/>
          </a:xfrm>
        </p:spPr>
        <p:txBody>
          <a:bodyPr/>
          <a:lstStyle/>
          <a:p>
            <a:r>
              <a:rPr lang="es-AR" dirty="0" smtClean="0">
                <a:latin typeface="Century Gothic" panose="020B0502020202020204" pitchFamily="34" charset="0"/>
              </a:rPr>
              <a:t>Java</a:t>
            </a:r>
            <a:r>
              <a:rPr lang="es-AR" dirty="0" smtClean="0">
                <a:latin typeface="Century Gothic" panose="020B0502020202020204" pitchFamily="34" charset="0"/>
              </a:rPr>
              <a:t>Script</a:t>
            </a:r>
            <a:endParaRPr lang="es-AR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19247" y="1447801"/>
            <a:ext cx="11151918" cy="3571106"/>
          </a:xfrm>
          <a:prstGeom prst="rect">
            <a:avLst/>
          </a:prstGeom>
        </p:spPr>
        <p:txBody>
          <a:bodyPr numCol="2"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419" altLang="es-AR" dirty="0" smtClean="0"/>
          </a:p>
        </p:txBody>
      </p:sp>
      <p:pic>
        <p:nvPicPr>
          <p:cNvPr id="1026" name="Picture 2" descr="https://preview.redd.it/4skcofasa1p01.png?width=640&amp;crop=smart&amp;auto=webp&amp;s=1c1fcafb05ce6a14e4e1c62a39d56c5b164762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131" y="351402"/>
            <a:ext cx="4025517" cy="612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9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9678" y="622378"/>
            <a:ext cx="8488424" cy="572434"/>
          </a:xfrm>
        </p:spPr>
        <p:txBody>
          <a:bodyPr/>
          <a:lstStyle/>
          <a:p>
            <a:r>
              <a:rPr lang="es-AR" dirty="0" err="1" smtClean="0">
                <a:latin typeface="Century Gothic" panose="020B0502020202020204" pitchFamily="34" charset="0"/>
              </a:rPr>
              <a:t>TypeScript</a:t>
            </a:r>
            <a:endParaRPr lang="es-AR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19247" y="1447801"/>
            <a:ext cx="11151918" cy="3571106"/>
          </a:xfrm>
          <a:prstGeom prst="rect">
            <a:avLst/>
          </a:prstGeom>
        </p:spPr>
        <p:txBody>
          <a:bodyPr numCol="2"/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altLang="es-AR" dirty="0" smtClean="0"/>
              <a:t>Pero ¿Qué significa </a:t>
            </a:r>
            <a:r>
              <a:rPr lang="es-419" altLang="es-AR" dirty="0" err="1" smtClean="0"/>
              <a:t>tipado</a:t>
            </a:r>
            <a:r>
              <a:rPr lang="es-419" altLang="es-AR" dirty="0" smtClean="0"/>
              <a:t>? </a:t>
            </a:r>
          </a:p>
          <a:p>
            <a:endParaRPr lang="es-419" altLang="es-AR" dirty="0" smtClean="0"/>
          </a:p>
          <a:p>
            <a:pPr lvl="1"/>
            <a:r>
              <a:rPr lang="es-419" altLang="es-AR" dirty="0" smtClean="0"/>
              <a:t>En </a:t>
            </a:r>
            <a:r>
              <a:rPr lang="es-419" altLang="es-AR" dirty="0" err="1" smtClean="0"/>
              <a:t>Javascript</a:t>
            </a:r>
            <a:endParaRPr lang="es-419" altLang="es-AR" dirty="0"/>
          </a:p>
          <a:p>
            <a:pPr marL="557205" lvl="2" indent="0">
              <a:buNone/>
            </a:pPr>
            <a:r>
              <a:rPr lang="es-419" altLang="es-AR" dirty="0" smtClean="0"/>
              <a:t>var1 = 1 //ok</a:t>
            </a:r>
          </a:p>
          <a:p>
            <a:pPr marL="557205" lvl="2" indent="0">
              <a:buNone/>
            </a:pPr>
            <a:r>
              <a:rPr lang="es-419" altLang="es-AR" dirty="0" smtClean="0"/>
              <a:t>var1 = “hola” // ok</a:t>
            </a:r>
          </a:p>
          <a:p>
            <a:pPr marL="557205" lvl="2" indent="0">
              <a:buNone/>
            </a:pPr>
            <a:endParaRPr lang="es-419" altLang="es-AR" dirty="0" smtClean="0"/>
          </a:p>
          <a:p>
            <a:pPr marL="557205" lvl="2" indent="0">
              <a:buNone/>
            </a:pPr>
            <a:r>
              <a:rPr lang="es-419" altLang="es-AR" dirty="0" smtClean="0"/>
              <a:t>5 </a:t>
            </a:r>
            <a:r>
              <a:rPr lang="es-419" altLang="es-AR" dirty="0"/>
              <a:t>== "5</a:t>
            </a:r>
            <a:r>
              <a:rPr lang="es-419" altLang="es-AR" dirty="0" smtClean="0"/>
              <a:t>" </a:t>
            </a:r>
            <a:r>
              <a:rPr lang="es-419" altLang="es-AR" dirty="0"/>
              <a:t>// true</a:t>
            </a:r>
          </a:p>
          <a:p>
            <a:pPr marL="557205" lvl="2" indent="0">
              <a:buNone/>
            </a:pPr>
            <a:endParaRPr lang="es-419" altLang="es-AR" dirty="0" smtClean="0"/>
          </a:p>
          <a:p>
            <a:pPr lvl="1"/>
            <a:endParaRPr lang="es-419" altLang="es-AR" dirty="0" smtClean="0"/>
          </a:p>
          <a:p>
            <a:pPr lvl="1"/>
            <a:endParaRPr lang="es-419" altLang="es-AR" dirty="0"/>
          </a:p>
          <a:p>
            <a:pPr lvl="1"/>
            <a:endParaRPr lang="es-419" altLang="es-AR" dirty="0" smtClean="0"/>
          </a:p>
          <a:p>
            <a:pPr lvl="1"/>
            <a:r>
              <a:rPr lang="es-419" altLang="es-AR" dirty="0" smtClean="0"/>
              <a:t>En </a:t>
            </a:r>
            <a:r>
              <a:rPr lang="es-419" altLang="es-AR" dirty="0" err="1" smtClean="0"/>
              <a:t>TypeScript</a:t>
            </a:r>
            <a:r>
              <a:rPr lang="es-419" altLang="es-AR" dirty="0" smtClean="0"/>
              <a:t> </a:t>
            </a:r>
          </a:p>
          <a:p>
            <a:pPr marL="557205" lvl="2" indent="0">
              <a:buNone/>
            </a:pPr>
            <a:r>
              <a:rPr lang="es-419" altLang="es-AR" dirty="0" err="1" smtClean="0"/>
              <a:t>let</a:t>
            </a:r>
            <a:r>
              <a:rPr lang="es-419" altLang="es-AR" dirty="0" smtClean="0"/>
              <a:t> var1: </a:t>
            </a:r>
            <a:r>
              <a:rPr lang="es-419" altLang="es-AR" dirty="0" err="1" smtClean="0"/>
              <a:t>number</a:t>
            </a:r>
            <a:r>
              <a:rPr lang="es-419" altLang="es-AR" dirty="0" smtClean="0"/>
              <a:t> = 1; //ok</a:t>
            </a:r>
          </a:p>
          <a:p>
            <a:pPr marL="557205" lvl="2" indent="0">
              <a:buNone/>
            </a:pPr>
            <a:r>
              <a:rPr lang="es-419" altLang="es-AR" dirty="0" smtClean="0"/>
              <a:t>var1 = “hola”; //error</a:t>
            </a:r>
            <a:endParaRPr lang="es-419" altLang="es-AR" dirty="0"/>
          </a:p>
          <a:p>
            <a:pPr marL="557205" lvl="2" indent="0">
              <a:buNone/>
            </a:pPr>
            <a:endParaRPr lang="es-419" altLang="es-AR" dirty="0" smtClean="0"/>
          </a:p>
          <a:p>
            <a:pPr marL="557205" lvl="2" indent="0">
              <a:buNone/>
            </a:pPr>
            <a:r>
              <a:rPr lang="es-419" altLang="es-AR" dirty="0" smtClean="0"/>
              <a:t>5 </a:t>
            </a:r>
            <a:r>
              <a:rPr lang="es-419" altLang="es-AR" dirty="0"/>
              <a:t>== "5</a:t>
            </a:r>
            <a:r>
              <a:rPr lang="es-419" altLang="es-AR" dirty="0" smtClean="0"/>
              <a:t>" </a:t>
            </a:r>
            <a:r>
              <a:rPr lang="es-419" altLang="es-AR" dirty="0"/>
              <a:t>// </a:t>
            </a:r>
            <a:r>
              <a:rPr lang="es-419" altLang="es-AR" dirty="0" smtClean="0"/>
              <a:t>Error en compilación</a:t>
            </a:r>
          </a:p>
        </p:txBody>
      </p:sp>
    </p:spTree>
    <p:extLst>
      <p:ext uri="{BB962C8B-B14F-4D97-AF65-F5344CB8AC3E}">
        <p14:creationId xmlns:p14="http://schemas.microsoft.com/office/powerpoint/2010/main" val="271662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69678" y="1589556"/>
          <a:ext cx="8128000" cy="5115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010">
                  <a:extLst>
                    <a:ext uri="{9D8B030D-6E8A-4147-A177-3AD203B41FA5}">
                      <a16:colId xmlns:a16="http://schemas.microsoft.com/office/drawing/2014/main" val="1032961360"/>
                    </a:ext>
                  </a:extLst>
                </a:gridCol>
                <a:gridCol w="6721990">
                  <a:extLst>
                    <a:ext uri="{9D8B030D-6E8A-4147-A177-3AD203B41FA5}">
                      <a16:colId xmlns:a16="http://schemas.microsoft.com/office/drawing/2014/main" val="1081255837"/>
                    </a:ext>
                  </a:extLst>
                </a:gridCol>
              </a:tblGrid>
              <a:tr h="360397"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Tipo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Ejemplo de uso</a:t>
                      </a:r>
                      <a:endParaRPr lang="es-A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59609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boolean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isDone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false;</a:t>
                      </a:r>
                      <a:endParaRPr lang="es-A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97386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number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decimal: 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6;</a:t>
                      </a:r>
                      <a:endParaRPr lang="es-A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814346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string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color: string = "blue"; color = 'red';</a:t>
                      </a:r>
                      <a:endParaRPr lang="es-A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940985"/>
                  </a:ext>
                </a:extLst>
              </a:tr>
              <a:tr h="414704"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Array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list1: 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[] = [1, 2, 3];</a:t>
                      </a:r>
                    </a:p>
                    <a:p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list2: Array&lt;number&gt; = [1, 2, 3];</a:t>
                      </a:r>
                      <a:endParaRPr lang="es-A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1478280"/>
                  </a:ext>
                </a:extLst>
              </a:tr>
              <a:tr h="577623"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Tuple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x: [string, number]; </a:t>
                      </a:r>
                    </a:p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= ["hello", 10]; </a:t>
                      </a:r>
                    </a:p>
                    <a:p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= x[0]/X[1] ;</a:t>
                      </a:r>
                      <a:endParaRPr lang="es-A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634240"/>
                  </a:ext>
                </a:extLst>
              </a:tr>
              <a:tr h="414704"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enum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Color {Red, Green, Blue} </a:t>
                      </a:r>
                    </a:p>
                    <a:p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c: Color =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Color.Green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s-A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0381434"/>
                  </a:ext>
                </a:extLst>
              </a:tr>
              <a:tr h="284409"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any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notSure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any = 4;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notSure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"maybe a string instead";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notSure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false; // okay, definitely a Boolean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703298"/>
                  </a:ext>
                </a:extLst>
              </a:tr>
              <a:tr h="284409"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void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warnUser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 </a:t>
                      </a: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 console.log("This is my warning message"); }</a:t>
                      </a:r>
                      <a:endParaRPr lang="en-US" sz="11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372287"/>
                  </a:ext>
                </a:extLst>
              </a:tr>
              <a:tr h="284409"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never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(message: string): </a:t>
                      </a: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never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 </a:t>
                      </a: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throw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Error(message); 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382455"/>
                  </a:ext>
                </a:extLst>
              </a:tr>
              <a:tr h="284409"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object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declare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AR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AR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(o: 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| 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 </a:t>
                      </a:r>
                      <a:r>
                        <a:rPr lang="es-AR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({ 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 }); 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 // OK </a:t>
                      </a:r>
                    </a:p>
                    <a:p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(42); 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"); 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(false); // Error </a:t>
                      </a:r>
                    </a:p>
                    <a:p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s-A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undefined</a:t>
                      </a:r>
                      <a:r>
                        <a:rPr lang="es-A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 // Error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961528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9678" y="336161"/>
            <a:ext cx="8488424" cy="572434"/>
          </a:xfrm>
        </p:spPr>
        <p:txBody>
          <a:bodyPr/>
          <a:lstStyle/>
          <a:p>
            <a:r>
              <a:rPr lang="es-AR" dirty="0" err="1" smtClean="0">
                <a:latin typeface="Century Gothic" panose="020B0502020202020204" pitchFamily="34" charset="0"/>
              </a:rPr>
              <a:t>TypeScript</a:t>
            </a:r>
            <a:endParaRPr lang="es-AR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69678" y="968817"/>
            <a:ext cx="8863322" cy="560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 smtClean="0">
                <a:latin typeface="Century Gothic" panose="020B0502020202020204" pitchFamily="34" charset="0"/>
              </a:rPr>
              <a:t>Características del lenguaje</a:t>
            </a:r>
            <a:endParaRPr lang="es-A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93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9678" y="622378"/>
            <a:ext cx="8488424" cy="572434"/>
          </a:xfrm>
        </p:spPr>
        <p:txBody>
          <a:bodyPr/>
          <a:lstStyle/>
          <a:p>
            <a:r>
              <a:rPr lang="es-AR" dirty="0" err="1" smtClean="0">
                <a:latin typeface="Century Gothic" panose="020B0502020202020204" pitchFamily="34" charset="0"/>
              </a:rPr>
              <a:t>TypeScript</a:t>
            </a:r>
            <a:endParaRPr lang="es-AR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989372" y="1589556"/>
            <a:ext cx="10125318" cy="4920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s-AR" sz="2400" dirty="0" smtClean="0"/>
              <a:t>Uso </a:t>
            </a:r>
            <a:r>
              <a:rPr lang="es-AR" sz="2400" b="1" dirty="0" err="1" smtClean="0"/>
              <a:t>let</a:t>
            </a:r>
            <a:r>
              <a:rPr lang="es-AR" sz="2400" dirty="0" smtClean="0"/>
              <a:t> y diferencia con </a:t>
            </a:r>
            <a:r>
              <a:rPr lang="es-AR" sz="2400" b="1" dirty="0" err="1" smtClean="0"/>
              <a:t>var</a:t>
            </a:r>
            <a:endParaRPr lang="es-AR" sz="2400" b="1" dirty="0" smtClean="0"/>
          </a:p>
          <a:p>
            <a:pPr lvl="1">
              <a:buClr>
                <a:srgbClr val="C00000"/>
              </a:buClr>
            </a:pPr>
            <a:r>
              <a:rPr lang="es-AR" sz="2000" dirty="0" err="1" smtClean="0"/>
              <a:t>let</a:t>
            </a:r>
            <a:r>
              <a:rPr lang="es-AR" sz="2000" dirty="0" smtClean="0"/>
              <a:t> permite declarar variables en un </a:t>
            </a:r>
            <a:r>
              <a:rPr lang="es-AR" sz="2000" dirty="0" err="1" smtClean="0"/>
              <a:t>scope</a:t>
            </a:r>
            <a:r>
              <a:rPr lang="es-AR" sz="2000" dirty="0" smtClean="0"/>
              <a:t> mientras que </a:t>
            </a:r>
            <a:r>
              <a:rPr lang="es-AR" sz="2000" dirty="0" err="1" smtClean="0"/>
              <a:t>var</a:t>
            </a:r>
            <a:r>
              <a:rPr lang="es-AR" sz="2000" dirty="0" smtClean="0"/>
              <a:t> genera que la variable sea vista fuera del </a:t>
            </a:r>
            <a:r>
              <a:rPr lang="es-AR" sz="2000" dirty="0" err="1" smtClean="0"/>
              <a:t>scope</a:t>
            </a:r>
            <a:r>
              <a:rPr lang="es-AR" sz="2000" dirty="0" smtClean="0"/>
              <a:t> donde se genera.</a:t>
            </a:r>
          </a:p>
          <a:p>
            <a:pPr>
              <a:buClr>
                <a:srgbClr val="C00000"/>
              </a:buClr>
            </a:pPr>
            <a:r>
              <a:rPr lang="es-AR" sz="2400" dirty="0"/>
              <a:t>Uso </a:t>
            </a:r>
            <a:r>
              <a:rPr lang="es-AR" sz="2400" dirty="0" smtClean="0"/>
              <a:t>de </a:t>
            </a:r>
            <a:r>
              <a:rPr lang="es-AR" sz="2400" b="1" dirty="0" err="1" smtClean="0"/>
              <a:t>for</a:t>
            </a:r>
            <a:r>
              <a:rPr lang="es-AR" sz="2400" b="1" dirty="0" smtClean="0"/>
              <a:t>… of</a:t>
            </a:r>
            <a:r>
              <a:rPr lang="es-AR" sz="2400" dirty="0" smtClean="0"/>
              <a:t> y </a:t>
            </a:r>
            <a:r>
              <a:rPr lang="es-AR" sz="2400" b="1" dirty="0" err="1" smtClean="0"/>
              <a:t>for</a:t>
            </a:r>
            <a:r>
              <a:rPr lang="es-AR" sz="2400" b="1" dirty="0" smtClean="0"/>
              <a:t>…in</a:t>
            </a:r>
            <a:endParaRPr lang="es-AR" sz="2400" b="1" dirty="0"/>
          </a:p>
          <a:p>
            <a:pPr marL="254250" lvl="1" indent="0">
              <a:buClr>
                <a:srgbClr val="C00000"/>
              </a:buClr>
              <a:buNone/>
            </a:pPr>
            <a:r>
              <a:rPr lang="es-AR" sz="2000" dirty="0" err="1"/>
              <a:t>var</a:t>
            </a:r>
            <a:r>
              <a:rPr lang="es-AR" sz="2000" dirty="0"/>
              <a:t> </a:t>
            </a:r>
            <a:r>
              <a:rPr lang="es-AR" sz="2000" dirty="0" err="1"/>
              <a:t>someArray</a:t>
            </a:r>
            <a:r>
              <a:rPr lang="es-AR" sz="2000" dirty="0"/>
              <a:t> = [9, 2, 5];</a:t>
            </a:r>
          </a:p>
          <a:p>
            <a:pPr marL="254250" lvl="1" indent="0">
              <a:buClr>
                <a:srgbClr val="C00000"/>
              </a:buClr>
              <a:buNone/>
            </a:pPr>
            <a:r>
              <a:rPr lang="es-AR" sz="2000" dirty="0" err="1"/>
              <a:t>for</a:t>
            </a:r>
            <a:r>
              <a:rPr lang="es-AR" sz="2000" dirty="0"/>
              <a:t> (</a:t>
            </a:r>
            <a:r>
              <a:rPr lang="es-AR" sz="2000" dirty="0" err="1"/>
              <a:t>var</a:t>
            </a:r>
            <a:r>
              <a:rPr lang="es-AR" sz="2000" dirty="0"/>
              <a:t> </a:t>
            </a:r>
            <a:r>
              <a:rPr lang="es-AR" sz="2000" dirty="0" err="1"/>
              <a:t>item</a:t>
            </a:r>
            <a:r>
              <a:rPr lang="es-AR" sz="2000" dirty="0"/>
              <a:t> in </a:t>
            </a:r>
            <a:r>
              <a:rPr lang="es-AR" sz="2000" dirty="0" err="1"/>
              <a:t>someArray</a:t>
            </a:r>
            <a:r>
              <a:rPr lang="es-AR" sz="2000" dirty="0"/>
              <a:t>) </a:t>
            </a:r>
            <a:r>
              <a:rPr lang="es-AR" sz="2000" dirty="0" smtClean="0"/>
              <a:t>{			</a:t>
            </a:r>
            <a:r>
              <a:rPr lang="es-AR" sz="2000" dirty="0" err="1" smtClean="0"/>
              <a:t>for</a:t>
            </a:r>
            <a:r>
              <a:rPr lang="es-AR" sz="2000" dirty="0" smtClean="0"/>
              <a:t> </a:t>
            </a:r>
            <a:r>
              <a:rPr lang="es-AR" sz="2000" dirty="0"/>
              <a:t>(</a:t>
            </a:r>
            <a:r>
              <a:rPr lang="es-AR" sz="2000" dirty="0" err="1"/>
              <a:t>var</a:t>
            </a:r>
            <a:r>
              <a:rPr lang="es-AR" sz="2000" dirty="0"/>
              <a:t> </a:t>
            </a:r>
            <a:r>
              <a:rPr lang="es-AR" sz="2000" dirty="0" err="1"/>
              <a:t>item</a:t>
            </a:r>
            <a:r>
              <a:rPr lang="es-AR" sz="2000" dirty="0"/>
              <a:t> </a:t>
            </a:r>
            <a:r>
              <a:rPr lang="es-AR" sz="2000" dirty="0" smtClean="0"/>
              <a:t>of </a:t>
            </a:r>
            <a:r>
              <a:rPr lang="es-AR" sz="2000" dirty="0" err="1"/>
              <a:t>someArray</a:t>
            </a:r>
            <a:r>
              <a:rPr lang="es-AR" sz="2000" dirty="0"/>
              <a:t>) {</a:t>
            </a:r>
          </a:p>
          <a:p>
            <a:pPr marL="254250" lvl="1" indent="0">
              <a:buClr>
                <a:srgbClr val="C00000"/>
              </a:buClr>
              <a:buNone/>
            </a:pPr>
            <a:r>
              <a:rPr lang="es-AR" sz="2000" dirty="0"/>
              <a:t>    console.log(</a:t>
            </a:r>
            <a:r>
              <a:rPr lang="es-AR" sz="2000" dirty="0" err="1"/>
              <a:t>item</a:t>
            </a:r>
            <a:r>
              <a:rPr lang="es-AR" sz="2000" dirty="0"/>
              <a:t>); // </a:t>
            </a:r>
            <a:r>
              <a:rPr lang="es-AR" sz="2000" dirty="0" smtClean="0"/>
              <a:t>0,1,2			    console.log(</a:t>
            </a:r>
            <a:r>
              <a:rPr lang="es-AR" sz="2000" dirty="0" err="1" smtClean="0"/>
              <a:t>item</a:t>
            </a:r>
            <a:r>
              <a:rPr lang="es-AR" sz="2000" dirty="0"/>
              <a:t>); // </a:t>
            </a:r>
            <a:r>
              <a:rPr lang="es-AR" sz="2000" dirty="0" smtClean="0"/>
              <a:t>9,2,5</a:t>
            </a:r>
            <a:endParaRPr lang="es-AR" sz="2000" dirty="0"/>
          </a:p>
          <a:p>
            <a:pPr marL="254250" lvl="1" indent="0">
              <a:buClr>
                <a:srgbClr val="C00000"/>
              </a:buClr>
              <a:buNone/>
            </a:pPr>
            <a:r>
              <a:rPr lang="es-AR" sz="2000" dirty="0" smtClean="0"/>
              <a:t>}						}</a:t>
            </a:r>
            <a:endParaRPr lang="es-AR" sz="2000" dirty="0"/>
          </a:p>
          <a:p>
            <a:pPr>
              <a:buClr>
                <a:srgbClr val="C00000"/>
              </a:buClr>
            </a:pPr>
            <a:r>
              <a:rPr lang="es-AR" sz="2400" dirty="0" smtClean="0"/>
              <a:t>Interfaces</a:t>
            </a:r>
          </a:p>
          <a:p>
            <a:pPr lvl="1">
              <a:buClr>
                <a:srgbClr val="C00000"/>
              </a:buClr>
            </a:pPr>
            <a:r>
              <a:rPr lang="es-AR" sz="2000" dirty="0" smtClean="0"/>
              <a:t>Permite definir un contrato/estructura. Se dice que una variable cumple con la interfaz si tiene la estructura de la interfaz (no tiene por qué usar </a:t>
            </a:r>
            <a:r>
              <a:rPr lang="es-AR" sz="2000" dirty="0" err="1" smtClean="0"/>
              <a:t>implements</a:t>
            </a:r>
            <a:r>
              <a:rPr lang="es-AR" sz="2000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s-AR" sz="2400" dirty="0" smtClean="0"/>
              <a:t>Clases</a:t>
            </a:r>
            <a:endParaRPr lang="es-AR" sz="1600" dirty="0" smtClean="0"/>
          </a:p>
          <a:p>
            <a:pPr lvl="1">
              <a:buClr>
                <a:srgbClr val="C00000"/>
              </a:buClr>
            </a:pPr>
            <a:r>
              <a:rPr lang="es-AR" sz="2000" dirty="0" smtClean="0"/>
              <a:t>Permite definir un objeto (con la notación de clase en vez de </a:t>
            </a:r>
            <a:r>
              <a:rPr lang="es-AR" sz="2000" dirty="0" err="1" smtClean="0"/>
              <a:t>prototipado</a:t>
            </a:r>
            <a:r>
              <a:rPr lang="es-AR" sz="2000" dirty="0" smtClean="0"/>
              <a:t>)</a:t>
            </a:r>
          </a:p>
          <a:p>
            <a:pPr marL="254250" lvl="1" indent="0">
              <a:buClr>
                <a:srgbClr val="C00000"/>
              </a:buClr>
              <a:buNone/>
            </a:pPr>
            <a:endParaRPr lang="es-AR" sz="2000" dirty="0" smtClean="0"/>
          </a:p>
        </p:txBody>
      </p:sp>
    </p:spTree>
    <p:extLst>
      <p:ext uri="{BB962C8B-B14F-4D97-AF65-F5344CB8AC3E}">
        <p14:creationId xmlns:p14="http://schemas.microsoft.com/office/powerpoint/2010/main" val="37674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9372" y="622378"/>
            <a:ext cx="8488424" cy="572434"/>
          </a:xfrm>
        </p:spPr>
        <p:txBody>
          <a:bodyPr/>
          <a:lstStyle/>
          <a:p>
            <a:r>
              <a:rPr lang="es-AR" dirty="0" err="1" smtClean="0">
                <a:latin typeface="Century Gothic" panose="020B0502020202020204" pitchFamily="34" charset="0"/>
              </a:rPr>
              <a:t>TypeScript</a:t>
            </a:r>
            <a:endParaRPr lang="es-AR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989372" y="1589556"/>
            <a:ext cx="10125318" cy="4436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s-AR" sz="2400" dirty="0" smtClean="0"/>
              <a:t>Ejercicio</a:t>
            </a:r>
            <a:endParaRPr lang="es-AR" sz="2400" dirty="0" smtClean="0">
              <a:hlinkClick r:id="rId2"/>
            </a:endParaRPr>
          </a:p>
          <a:p>
            <a:pPr>
              <a:buClr>
                <a:srgbClr val="C00000"/>
              </a:buClr>
            </a:pPr>
            <a:endParaRPr lang="es-AR" sz="2400" dirty="0" smtClean="0"/>
          </a:p>
          <a:p>
            <a:pPr lvl="1">
              <a:buClr>
                <a:srgbClr val="C00000"/>
              </a:buClr>
            </a:pPr>
            <a:endParaRPr lang="es-AR" sz="2000" dirty="0"/>
          </a:p>
        </p:txBody>
      </p:sp>
      <p:pic>
        <p:nvPicPr>
          <p:cNvPr id="4098" name="Picture 2" descr="funny cat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308" y="2404756"/>
            <a:ext cx="3621446" cy="362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5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Sobre </a:t>
            </a:r>
            <a:r>
              <a:rPr lang="es-AR" altLang="es-AR" dirty="0"/>
              <a:t>el instructor</a:t>
            </a:r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1662" y="1776414"/>
            <a:ext cx="10445261" cy="4179606"/>
          </a:xfrm>
        </p:spPr>
        <p:txBody>
          <a:bodyPr/>
          <a:lstStyle/>
          <a:p>
            <a:pPr marL="0" indent="0">
              <a:buNone/>
            </a:pPr>
            <a:r>
              <a:rPr lang="es-AR" altLang="es-AR" sz="2800" b="1" dirty="0" smtClean="0"/>
              <a:t>Marco Paredes</a:t>
            </a:r>
          </a:p>
          <a:p>
            <a:pPr marL="0" indent="0">
              <a:buNone/>
            </a:pPr>
            <a:r>
              <a:rPr lang="es-AR" altLang="es-AR" sz="2800" dirty="0"/>
              <a:t>Computación e Informática en Instituto </a:t>
            </a:r>
            <a:r>
              <a:rPr lang="es-AR" altLang="es-AR" sz="2800" dirty="0" smtClean="0"/>
              <a:t>Cimas</a:t>
            </a:r>
          </a:p>
          <a:p>
            <a:pPr marL="0" indent="0">
              <a:buNone/>
            </a:pPr>
            <a:r>
              <a:rPr lang="x-none" altLang="es-AR" sz="2800" dirty="0" smtClean="0"/>
              <a:t>(pero e</a:t>
            </a:r>
            <a:r>
              <a:rPr lang="es-AR" altLang="es-AR" sz="2800" dirty="0" smtClean="0"/>
              <a:t>n </a:t>
            </a:r>
            <a:r>
              <a:rPr lang="es-AR" altLang="es-AR" sz="2800" dirty="0"/>
              <a:t>la Universidad de la calle lo aprendí </a:t>
            </a:r>
            <a:r>
              <a:rPr lang="es-AR" altLang="es-AR" sz="2800" dirty="0" smtClean="0"/>
              <a:t>todo)</a:t>
            </a:r>
            <a:endParaRPr lang="es-AR" altLang="es-AR" sz="2800" dirty="0"/>
          </a:p>
          <a:p>
            <a:pPr marL="0" indent="0">
              <a:buNone/>
            </a:pPr>
            <a:r>
              <a:rPr lang="en-US" sz="2800" dirty="0"/>
              <a:t>.</a:t>
            </a:r>
            <a:r>
              <a:rPr lang="en-US" sz="2800" dirty="0" smtClean="0"/>
              <a:t>NET</a:t>
            </a:r>
            <a:endParaRPr lang="es-AR" altLang="es-AR" sz="2800" dirty="0"/>
          </a:p>
          <a:p>
            <a:pPr marL="0" indent="0">
              <a:buNone/>
            </a:pPr>
            <a:r>
              <a:rPr lang="es-AR" altLang="es-AR" sz="2800" dirty="0" smtClean="0"/>
              <a:t>2 años en Baufest - Hincha</a:t>
            </a:r>
          </a:p>
          <a:p>
            <a:pPr marL="0" indent="0">
              <a:buNone/>
            </a:pPr>
            <a:endParaRPr lang="es-AR" altLang="es-AR" sz="2800" dirty="0" smtClean="0"/>
          </a:p>
          <a:p>
            <a:pPr marL="0" indent="0">
              <a:buNone/>
            </a:pPr>
            <a:r>
              <a:rPr lang="es-AR" altLang="es-AR" sz="2800" dirty="0" smtClean="0"/>
              <a:t>Proyectos principales en los que participé:</a:t>
            </a:r>
          </a:p>
          <a:p>
            <a:pPr>
              <a:buFontTx/>
              <a:buChar char="-"/>
            </a:pPr>
            <a:r>
              <a:rPr lang="es-AR" altLang="es-AR" sz="2800" dirty="0" smtClean="0"/>
              <a:t>Supermercados (</a:t>
            </a:r>
            <a:r>
              <a:rPr lang="es-AR" altLang="es-AR" sz="2800" dirty="0" err="1" smtClean="0"/>
              <a:t>Cencosud</a:t>
            </a:r>
            <a:r>
              <a:rPr lang="es-AR" altLang="es-AR" sz="2800" dirty="0" smtClean="0"/>
              <a:t>)</a:t>
            </a:r>
          </a:p>
          <a:p>
            <a:pPr marL="0" indent="0">
              <a:buNone/>
            </a:pPr>
            <a:endParaRPr lang="es-AR" altLang="es-AR" sz="2800" dirty="0" smtClean="0"/>
          </a:p>
        </p:txBody>
      </p:sp>
    </p:spTree>
    <p:extLst>
      <p:ext uri="{BB962C8B-B14F-4D97-AF65-F5344CB8AC3E}">
        <p14:creationId xmlns:p14="http://schemas.microsoft.com/office/powerpoint/2010/main" val="712256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9678" y="622378"/>
            <a:ext cx="8488424" cy="572434"/>
          </a:xfrm>
        </p:spPr>
        <p:txBody>
          <a:bodyPr/>
          <a:lstStyle/>
          <a:p>
            <a:r>
              <a:rPr lang="es-AR" dirty="0" err="1" smtClean="0">
                <a:latin typeface="Century Gothic" panose="020B0502020202020204" pitchFamily="34" charset="0"/>
              </a:rPr>
              <a:t>TypeScript</a:t>
            </a:r>
            <a:endParaRPr lang="es-AR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989372" y="1589556"/>
            <a:ext cx="10125318" cy="4436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65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s-AR" sz="2400" dirty="0" smtClean="0"/>
              <a:t>Referencias</a:t>
            </a:r>
            <a:endParaRPr lang="es-AR" sz="2400" dirty="0" smtClean="0">
              <a:hlinkClick r:id="rId2"/>
            </a:endParaRPr>
          </a:p>
          <a:p>
            <a:pPr lvl="1">
              <a:buClr>
                <a:srgbClr val="C00000"/>
              </a:buClr>
            </a:pPr>
            <a:r>
              <a:rPr lang="es-AR" dirty="0">
                <a:hlinkClick r:id="rId3"/>
              </a:rPr>
              <a:t>https://www.typescriptlang.org/docs/handbook/typescript-in-5-minutes.html</a:t>
            </a:r>
            <a:endParaRPr lang="es-AR" dirty="0"/>
          </a:p>
          <a:p>
            <a:pPr lvl="1">
              <a:buClr>
                <a:srgbClr val="C00000"/>
              </a:buClr>
            </a:pPr>
            <a:r>
              <a:rPr lang="es-AR" dirty="0">
                <a:hlinkClick r:id="rId4"/>
              </a:rPr>
              <a:t>https://www.typescriptlang.org/docs/handbook/basic-types.html</a:t>
            </a:r>
            <a:endParaRPr lang="es-AR" dirty="0"/>
          </a:p>
          <a:p>
            <a:pPr lvl="1">
              <a:buClr>
                <a:srgbClr val="C00000"/>
              </a:buClr>
            </a:pPr>
            <a:r>
              <a:rPr lang="es-AR" dirty="0" smtClean="0">
                <a:hlinkClick r:id="rId5"/>
              </a:rPr>
              <a:t>https</a:t>
            </a:r>
            <a:r>
              <a:rPr lang="es-AR" dirty="0">
                <a:hlinkClick r:id="rId5"/>
              </a:rPr>
              <a:t>://basarat.gitbooks.io/typescript</a:t>
            </a:r>
            <a:r>
              <a:rPr lang="es-AR" dirty="0" smtClean="0">
                <a:hlinkClick r:id="rId5"/>
              </a:rPr>
              <a:t>/</a:t>
            </a:r>
            <a:r>
              <a:rPr lang="es-AR" dirty="0" smtClean="0"/>
              <a:t> </a:t>
            </a:r>
            <a:endParaRPr lang="es-AR" sz="2800" dirty="0" smtClean="0"/>
          </a:p>
          <a:p>
            <a:pPr lvl="1">
              <a:buClr>
                <a:srgbClr val="C00000"/>
              </a:buClr>
            </a:pP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409770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18" name="Rectangle 8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¿Preguntas?</a:t>
            </a:r>
            <a:endParaRPr lang="es-AR" altLang="es-A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42" y="1391769"/>
            <a:ext cx="7696803" cy="50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0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87675"/>
            <a:ext cx="12192000" cy="664797"/>
          </a:xfrm>
        </p:spPr>
        <p:txBody>
          <a:bodyPr/>
          <a:lstStyle/>
          <a:p>
            <a:pPr algn="ctr"/>
            <a:r>
              <a:rPr lang="es-AR" altLang="es-A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</a:t>
            </a:r>
            <a:r>
              <a:rPr lang="es-AR" altLang="es-AR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Muchas Gracias!</a:t>
            </a:r>
            <a:endParaRPr lang="es-AR" altLang="es-A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713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Sobre los </a:t>
            </a:r>
            <a:r>
              <a:rPr lang="es-AR" altLang="es-AR" dirty="0" err="1" smtClean="0"/>
              <a:t>minions</a:t>
            </a:r>
            <a:endParaRPr lang="es-AR" altLang="es-AR" dirty="0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1662" y="2334554"/>
            <a:ext cx="4889741" cy="3958007"/>
          </a:xfrm>
        </p:spPr>
        <p:txBody>
          <a:bodyPr/>
          <a:lstStyle/>
          <a:p>
            <a:pPr marL="0" indent="0">
              <a:buNone/>
            </a:pPr>
            <a:r>
              <a:rPr lang="es-AR" altLang="es-AR" sz="2800" b="1" dirty="0" smtClean="0"/>
              <a:t>Evelyn Sol Vásquez</a:t>
            </a:r>
          </a:p>
          <a:p>
            <a:pPr marL="0" indent="0">
              <a:buNone/>
            </a:pPr>
            <a:r>
              <a:rPr lang="es-AR" altLang="es-AR" sz="2400" dirty="0" smtClean="0"/>
              <a:t>Tecnicatura en </a:t>
            </a:r>
            <a:r>
              <a:rPr lang="es-AR" altLang="es-AR" sz="2400" dirty="0" err="1" smtClean="0"/>
              <a:t>Bioterios</a:t>
            </a:r>
            <a:r>
              <a:rPr lang="es-AR" altLang="es-AR" sz="2400" dirty="0" smtClean="0"/>
              <a:t> en UBA</a:t>
            </a:r>
          </a:p>
          <a:p>
            <a:pPr marL="0" indent="0">
              <a:buNone/>
            </a:pPr>
            <a:r>
              <a:rPr lang="en-US" sz="2400" dirty="0" smtClean="0"/>
              <a:t>.NET</a:t>
            </a:r>
            <a:endParaRPr lang="es-AR" altLang="es-AR" sz="2400" dirty="0"/>
          </a:p>
          <a:p>
            <a:pPr marL="0" indent="0">
              <a:buNone/>
            </a:pPr>
            <a:r>
              <a:rPr lang="es-AR" altLang="es-AR" sz="2800" dirty="0" smtClean="0"/>
              <a:t>1 año en </a:t>
            </a:r>
            <a:r>
              <a:rPr lang="es-AR" altLang="es-AR" sz="2800" dirty="0" err="1" smtClean="0"/>
              <a:t>Baufest</a:t>
            </a:r>
            <a:endParaRPr lang="es-AR" altLang="es-AR" sz="2800" dirty="0" smtClean="0"/>
          </a:p>
          <a:p>
            <a:pPr marL="0" indent="0">
              <a:buNone/>
            </a:pPr>
            <a:endParaRPr lang="es-AR" altLang="es-AR" sz="2800" dirty="0" smtClean="0"/>
          </a:p>
          <a:p>
            <a:pPr marL="0" indent="0">
              <a:buNone/>
            </a:pPr>
            <a:r>
              <a:rPr lang="es-AR" altLang="es-AR" sz="2800" dirty="0" smtClean="0"/>
              <a:t>Proyectos principales en los que participé:</a:t>
            </a:r>
          </a:p>
          <a:p>
            <a:pPr>
              <a:buFontTx/>
              <a:buChar char="-"/>
            </a:pPr>
            <a:r>
              <a:rPr lang="es-AR" altLang="es-AR" sz="2800" dirty="0" err="1" smtClean="0"/>
              <a:t>Asociart</a:t>
            </a:r>
            <a:endParaRPr lang="es-AR" altLang="es-AR" sz="2800" dirty="0" smtClean="0"/>
          </a:p>
          <a:p>
            <a:pPr marL="0" indent="0">
              <a:buNone/>
            </a:pPr>
            <a:endParaRPr lang="es-AR" altLang="es-AR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92" y="193582"/>
            <a:ext cx="4200525" cy="1898637"/>
          </a:xfrm>
          <a:prstGeom prst="rect">
            <a:avLst/>
          </a:prstGeom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5914292" y="2334554"/>
            <a:ext cx="4889741" cy="40072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AR" altLang="es-AR" sz="2800" b="1" dirty="0" smtClean="0"/>
              <a:t>Gonzalo Carranza</a:t>
            </a:r>
          </a:p>
          <a:p>
            <a:pPr marL="0" indent="0">
              <a:buNone/>
            </a:pPr>
            <a:r>
              <a:rPr lang="en-US" sz="2800" dirty="0" err="1"/>
              <a:t>Desarrollador</a:t>
            </a:r>
            <a:r>
              <a:rPr lang="en-US" sz="2800" dirty="0"/>
              <a:t> .NET</a:t>
            </a:r>
            <a:endParaRPr lang="es-AR" altLang="es-AR" sz="2800" dirty="0"/>
          </a:p>
          <a:p>
            <a:pPr marL="0" indent="0">
              <a:buNone/>
            </a:pPr>
            <a:r>
              <a:rPr lang="es-AR" altLang="es-AR" sz="2800" dirty="0"/>
              <a:t>1 </a:t>
            </a:r>
            <a:r>
              <a:rPr lang="es-AR" altLang="es-AR" sz="2800" dirty="0" smtClean="0"/>
              <a:t>año </a:t>
            </a:r>
            <a:r>
              <a:rPr lang="es-AR" altLang="es-AR" sz="2800" dirty="0"/>
              <a:t>en Baufest – Hincha de </a:t>
            </a:r>
            <a:r>
              <a:rPr lang="es-AR" altLang="es-AR" sz="2800" dirty="0" err="1"/>
              <a:t>River</a:t>
            </a:r>
            <a:endParaRPr lang="es-AR" altLang="es-AR" sz="2800" dirty="0"/>
          </a:p>
          <a:p>
            <a:pPr marL="0" indent="0">
              <a:buNone/>
            </a:pPr>
            <a:endParaRPr lang="es-AR" altLang="es-AR" sz="2800" dirty="0"/>
          </a:p>
          <a:p>
            <a:pPr marL="0" indent="0">
              <a:buNone/>
            </a:pPr>
            <a:r>
              <a:rPr lang="es-AR" altLang="es-AR" sz="2800" dirty="0"/>
              <a:t>Proyectos principales en los que participé:</a:t>
            </a:r>
          </a:p>
          <a:p>
            <a:pPr>
              <a:buFontTx/>
              <a:buChar char="-"/>
            </a:pPr>
            <a:r>
              <a:rPr lang="es-AR" altLang="es-AR" sz="2800" dirty="0" err="1"/>
              <a:t>Tenaris</a:t>
            </a:r>
            <a:r>
              <a:rPr lang="es-AR" altLang="es-AR" sz="2800" dirty="0"/>
              <a:t> </a:t>
            </a:r>
          </a:p>
          <a:p>
            <a:pPr marL="0" indent="0">
              <a:buFont typeface="Arial" pitchFamily="34" charset="0"/>
              <a:buNone/>
            </a:pPr>
            <a:endParaRPr lang="es-AR" altLang="es-AR" sz="2800" dirty="0" smtClean="0"/>
          </a:p>
        </p:txBody>
      </p:sp>
    </p:spTree>
    <p:extLst>
      <p:ext uri="{BB962C8B-B14F-4D97-AF65-F5344CB8AC3E}">
        <p14:creationId xmlns:p14="http://schemas.microsoft.com/office/powerpoint/2010/main" val="3254632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smtClean="0"/>
              <a:t>Agenda</a:t>
            </a:r>
            <a:endParaRPr lang="es-AR" altLang="es-AR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9247" y="1447801"/>
            <a:ext cx="11151918" cy="3179140"/>
          </a:xfrm>
        </p:spPr>
        <p:txBody>
          <a:bodyPr/>
          <a:lstStyle/>
          <a:p>
            <a:r>
              <a:rPr lang="es-AR" altLang="es-AR" dirty="0" smtClean="0"/>
              <a:t>Logística y normas de convivencia</a:t>
            </a:r>
          </a:p>
          <a:p>
            <a:endParaRPr lang="es-AR" altLang="es-AR" dirty="0" smtClean="0"/>
          </a:p>
          <a:p>
            <a:r>
              <a:rPr lang="es-AR" altLang="es-AR" dirty="0" smtClean="0"/>
              <a:t>Objetivos del módulo</a:t>
            </a:r>
          </a:p>
          <a:p>
            <a:endParaRPr lang="es-AR" altLang="es-AR" dirty="0" smtClean="0"/>
          </a:p>
          <a:p>
            <a:r>
              <a:rPr lang="es-AR" altLang="es-AR" dirty="0" smtClean="0"/>
              <a:t>Estructura y horarios del programa</a:t>
            </a:r>
            <a:r>
              <a:rPr lang="es-AR" altLang="es-AR" dirty="0"/>
              <a:t/>
            </a:r>
            <a:br>
              <a:rPr lang="es-AR" altLang="es-AR" dirty="0"/>
            </a:br>
            <a:endParaRPr lang="es-AR" altLang="es-AR" dirty="0" smtClean="0"/>
          </a:p>
          <a:p>
            <a:r>
              <a:rPr lang="es-419" altLang="es-AR" dirty="0" smtClean="0"/>
              <a:t>Teoría y practica</a:t>
            </a: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69201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Logística y normas de convivencia</a:t>
            </a:r>
            <a:endParaRPr lang="es-AR" altLang="es-AR" dirty="0"/>
          </a:p>
        </p:txBody>
      </p:sp>
      <p:pic>
        <p:nvPicPr>
          <p:cNvPr id="191496" name="Picture 8" descr="C:\Documents and Settings\Jorge Boria\Application Data\Microsoft\Media Catalog\Downloaded Clips\cl0\WB01074_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605" y="5133235"/>
            <a:ext cx="1044575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497" name="Picture 9" descr="C:\Documents and Settings\Jorge Boria\Application Data\Microsoft\Media Catalog\Downloaded Clips\cl74\j0290958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106" y="3794407"/>
            <a:ext cx="1049337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498" name="Picture 10" descr="C:\Documents and Settings\Jorge Boria\Application Data\Microsoft\Media Catalog\Downloaded Clips\cl5d\j0234444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193" y="1593096"/>
            <a:ext cx="849312" cy="144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499" name="Picture 11" descr="C:\Documents and Settings\Jorge Boria\Application Data\Microsoft\Media Catalog\Downloaded Clips\cl7b\j0307772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278" y="3794407"/>
            <a:ext cx="1460500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500" name="Picture 12" descr="C:\Documents and Settings\Jorge Boria\Application Data\Microsoft\Media Catalog\Downloaded Clips\cl7d\j0312634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055" y="1851818"/>
            <a:ext cx="930275" cy="11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802689" y="916588"/>
            <a:ext cx="63371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lnSpc>
                <a:spcPct val="150000"/>
              </a:lnSpc>
              <a:tabLst>
                <a:tab pos="182563" algn="l"/>
                <a:tab pos="808038" algn="l"/>
              </a:tabLst>
            </a:pPr>
            <a:endParaRPr lang="es-AR" sz="2400" dirty="0" smtClean="0">
              <a:solidFill>
                <a:srgbClr val="0070C0"/>
              </a:solidFill>
            </a:endParaRPr>
          </a:p>
          <a:p>
            <a:pPr marL="182563" lvl="1">
              <a:lnSpc>
                <a:spcPct val="150000"/>
              </a:lnSpc>
              <a:tabLst>
                <a:tab pos="182563" algn="l"/>
                <a:tab pos="808038" algn="l"/>
              </a:tabLst>
            </a:pPr>
            <a:r>
              <a:rPr lang="es-AR" sz="2400" dirty="0" smtClean="0">
                <a:solidFill>
                  <a:srgbClr val="0070C0"/>
                </a:solidFill>
              </a:rPr>
              <a:t>8:30  	– Desayuno (30 min)</a:t>
            </a:r>
          </a:p>
          <a:p>
            <a:pPr marL="182563" lvl="1">
              <a:lnSpc>
                <a:spcPct val="150000"/>
              </a:lnSpc>
              <a:tabLst>
                <a:tab pos="182563" algn="l"/>
                <a:tab pos="808038" algn="l"/>
              </a:tabLst>
            </a:pPr>
            <a:r>
              <a:rPr lang="es-AR" sz="2400" dirty="0" smtClean="0">
                <a:solidFill>
                  <a:srgbClr val="00B050"/>
                </a:solidFill>
              </a:rPr>
              <a:t>9 a 10 – Dudas día anterior</a:t>
            </a:r>
          </a:p>
          <a:p>
            <a:pPr marL="182563" lvl="1">
              <a:lnSpc>
                <a:spcPct val="150000"/>
              </a:lnSpc>
              <a:tabLst>
                <a:tab pos="182563" algn="l"/>
                <a:tab pos="808038" algn="l"/>
              </a:tabLst>
            </a:pPr>
            <a:r>
              <a:rPr lang="es-AR" sz="2400" dirty="0" smtClean="0">
                <a:solidFill>
                  <a:srgbClr val="00B050"/>
                </a:solidFill>
              </a:rPr>
              <a:t>10 a 12 –  Teoría y práctica</a:t>
            </a:r>
            <a:endParaRPr lang="es-AR" sz="2400" dirty="0">
              <a:solidFill>
                <a:srgbClr val="00B050"/>
              </a:solidFill>
            </a:endParaRPr>
          </a:p>
          <a:p>
            <a:pPr marL="182563" lvl="1">
              <a:lnSpc>
                <a:spcPct val="150000"/>
              </a:lnSpc>
              <a:tabLst>
                <a:tab pos="182563" algn="l"/>
                <a:tab pos="808038" algn="l"/>
              </a:tabLst>
            </a:pPr>
            <a:r>
              <a:rPr lang="es-AR" sz="2400" dirty="0">
                <a:solidFill>
                  <a:srgbClr val="0070C0"/>
                </a:solidFill>
              </a:rPr>
              <a:t>12:00 </a:t>
            </a:r>
            <a:r>
              <a:rPr lang="es-AR" sz="2400" dirty="0" smtClean="0">
                <a:solidFill>
                  <a:srgbClr val="0070C0"/>
                </a:solidFill>
              </a:rPr>
              <a:t> – Almuerzo (45 min)</a:t>
            </a:r>
          </a:p>
          <a:p>
            <a:pPr marL="182563" lvl="1">
              <a:lnSpc>
                <a:spcPct val="150000"/>
              </a:lnSpc>
              <a:tabLst>
                <a:tab pos="182563" algn="l"/>
                <a:tab pos="808038" algn="l"/>
              </a:tabLst>
            </a:pPr>
            <a:r>
              <a:rPr lang="es-AR" sz="2400" dirty="0" smtClean="0">
                <a:solidFill>
                  <a:srgbClr val="00B050"/>
                </a:solidFill>
              </a:rPr>
              <a:t>12:45 </a:t>
            </a:r>
            <a:r>
              <a:rPr lang="es-AR" sz="2400" dirty="0">
                <a:solidFill>
                  <a:srgbClr val="00B050"/>
                </a:solidFill>
              </a:rPr>
              <a:t>a </a:t>
            </a:r>
            <a:r>
              <a:rPr lang="es-AR" sz="2400" dirty="0" smtClean="0">
                <a:solidFill>
                  <a:srgbClr val="00B050"/>
                </a:solidFill>
              </a:rPr>
              <a:t>15:30 –  </a:t>
            </a:r>
            <a:r>
              <a:rPr lang="es-AR" sz="2400" dirty="0">
                <a:solidFill>
                  <a:srgbClr val="00B050"/>
                </a:solidFill>
              </a:rPr>
              <a:t>Teoría y práctica</a:t>
            </a:r>
          </a:p>
          <a:p>
            <a:pPr marL="182563" lvl="1">
              <a:lnSpc>
                <a:spcPct val="150000"/>
              </a:lnSpc>
              <a:tabLst>
                <a:tab pos="182563" algn="l"/>
                <a:tab pos="808038" algn="l"/>
              </a:tabLst>
            </a:pPr>
            <a:r>
              <a:rPr lang="es-AR" sz="2400" dirty="0" smtClean="0">
                <a:solidFill>
                  <a:srgbClr val="0070C0"/>
                </a:solidFill>
              </a:rPr>
              <a:t>15:30 – </a:t>
            </a:r>
            <a:r>
              <a:rPr lang="es-AR" sz="2400" dirty="0" err="1" smtClean="0">
                <a:solidFill>
                  <a:srgbClr val="0070C0"/>
                </a:solidFill>
              </a:rPr>
              <a:t>Coffee</a:t>
            </a:r>
            <a:r>
              <a:rPr lang="es-AR" sz="2400" dirty="0" smtClean="0">
                <a:solidFill>
                  <a:srgbClr val="0070C0"/>
                </a:solidFill>
              </a:rPr>
              <a:t> break (15 min)</a:t>
            </a:r>
          </a:p>
          <a:p>
            <a:pPr marL="182563" lvl="1">
              <a:lnSpc>
                <a:spcPct val="150000"/>
              </a:lnSpc>
              <a:tabLst>
                <a:tab pos="182563" algn="l"/>
                <a:tab pos="808038" algn="l"/>
              </a:tabLst>
            </a:pPr>
            <a:r>
              <a:rPr lang="es-AR" sz="2400" dirty="0" smtClean="0">
                <a:solidFill>
                  <a:srgbClr val="00B050"/>
                </a:solidFill>
              </a:rPr>
              <a:t>15:45 </a:t>
            </a:r>
            <a:r>
              <a:rPr lang="es-AR" sz="2400" dirty="0">
                <a:solidFill>
                  <a:srgbClr val="00B050"/>
                </a:solidFill>
              </a:rPr>
              <a:t>a </a:t>
            </a:r>
            <a:r>
              <a:rPr lang="es-AR" sz="2400" dirty="0" smtClean="0">
                <a:solidFill>
                  <a:srgbClr val="00B050"/>
                </a:solidFill>
              </a:rPr>
              <a:t>18 –  </a:t>
            </a:r>
            <a:r>
              <a:rPr lang="es-AR" sz="2400" dirty="0">
                <a:solidFill>
                  <a:srgbClr val="00B050"/>
                </a:solidFill>
              </a:rPr>
              <a:t>Teoría y práctica</a:t>
            </a:r>
          </a:p>
          <a:p>
            <a:pPr marL="182563" lvl="1">
              <a:lnSpc>
                <a:spcPct val="150000"/>
              </a:lnSpc>
              <a:tabLst>
                <a:tab pos="182563" algn="l"/>
              </a:tabLst>
            </a:pPr>
            <a:r>
              <a:rPr lang="es-AR" sz="2400" dirty="0" smtClean="0">
                <a:solidFill>
                  <a:srgbClr val="0070C0"/>
                </a:solidFill>
              </a:rPr>
              <a:t>18:00 - Finalizamos (según agenda)</a:t>
            </a:r>
            <a:endParaRPr lang="es-AR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22" y="5497620"/>
            <a:ext cx="1823189" cy="1360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D0D1D3"/>
              </a:clrFrom>
              <a:clrTo>
                <a:srgbClr val="D0D1D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2" t="15051" r="15959" b="21881"/>
          <a:stretch/>
        </p:blipFill>
        <p:spPr>
          <a:xfrm>
            <a:off x="7169351" y="2962319"/>
            <a:ext cx="1197278" cy="1203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839" y="1455753"/>
            <a:ext cx="1055754" cy="10557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839" y="4244430"/>
            <a:ext cx="1055754" cy="1055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73" y="2179783"/>
            <a:ext cx="1713880" cy="12854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73" y="3515160"/>
            <a:ext cx="1713880" cy="12854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73" y="4691209"/>
            <a:ext cx="1713880" cy="12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8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smtClean="0"/>
              <a:t>Objetivos del Módulo</a:t>
            </a:r>
            <a:endParaRPr lang="es-AR" altLang="es-A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9247" y="1447801"/>
            <a:ext cx="11151918" cy="3658181"/>
          </a:xfrm>
        </p:spPr>
        <p:txBody>
          <a:bodyPr/>
          <a:lstStyle/>
          <a:p>
            <a:r>
              <a:rPr lang="es-419" altLang="es-AR" dirty="0" smtClean="0"/>
              <a:t>Conocer </a:t>
            </a:r>
            <a:r>
              <a:rPr lang="es-419" altLang="es-AR" dirty="0"/>
              <a:t>q</a:t>
            </a:r>
            <a:r>
              <a:rPr lang="es-419" altLang="es-AR" dirty="0" smtClean="0"/>
              <a:t>ue es GIT y como se usa</a:t>
            </a:r>
          </a:p>
          <a:p>
            <a:endParaRPr lang="es-AR" altLang="es-AR" dirty="0" smtClean="0"/>
          </a:p>
          <a:p>
            <a:r>
              <a:rPr lang="es-419" altLang="es-AR" dirty="0"/>
              <a:t>Conocer q</a:t>
            </a:r>
            <a:r>
              <a:rPr lang="es-AR" altLang="es-AR" dirty="0" err="1" smtClean="0"/>
              <a:t>ue</a:t>
            </a:r>
            <a:r>
              <a:rPr lang="es-AR" altLang="es-AR" dirty="0" smtClean="0"/>
              <a:t> es node.js y para que se usa</a:t>
            </a:r>
          </a:p>
          <a:p>
            <a:endParaRPr lang="es-AR" altLang="es-AR" dirty="0" smtClean="0"/>
          </a:p>
          <a:p>
            <a:r>
              <a:rPr lang="es-419" altLang="es-AR" dirty="0"/>
              <a:t>Conocer q</a:t>
            </a:r>
            <a:r>
              <a:rPr lang="es-AR" altLang="es-AR" dirty="0" err="1" smtClean="0"/>
              <a:t>ue</a:t>
            </a:r>
            <a:r>
              <a:rPr lang="es-AR" altLang="es-AR" dirty="0" smtClean="0"/>
              <a:t> es </a:t>
            </a:r>
            <a:r>
              <a:rPr lang="es-AR" altLang="es-AR" dirty="0" err="1" smtClean="0"/>
              <a:t>TypeScript</a:t>
            </a:r>
            <a:r>
              <a:rPr lang="es-AR" altLang="es-AR" dirty="0" smtClean="0"/>
              <a:t> y que viene a resolver</a:t>
            </a:r>
          </a:p>
          <a:p>
            <a:endParaRPr lang="es-AR" altLang="es-AR" dirty="0" smtClean="0"/>
          </a:p>
          <a:p>
            <a:r>
              <a:rPr lang="es-AR" altLang="es-AR" dirty="0" smtClean="0"/>
              <a:t>Tener una primera aproximación al trabajo en el </a:t>
            </a:r>
            <a:r>
              <a:rPr lang="es-AR" altLang="es-AR" dirty="0" err="1" smtClean="0"/>
              <a:t>Backend</a:t>
            </a:r>
            <a:r>
              <a:rPr lang="es-AR" altLang="es-AR" dirty="0" smtClean="0"/>
              <a:t> de un sistema</a:t>
            </a: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408443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466" t="1" r="15272" b="16935"/>
          <a:stretch/>
        </p:blipFill>
        <p:spPr>
          <a:xfrm>
            <a:off x="0" y="1935"/>
            <a:ext cx="5908431" cy="6863099"/>
          </a:xfrm>
          <a:prstGeom prst="rect">
            <a:avLst/>
          </a:prstGeom>
        </p:spPr>
      </p:pic>
      <p:sp>
        <p:nvSpPr>
          <p:cNvPr id="5" name="Shape 53"/>
          <p:cNvSpPr/>
          <p:nvPr/>
        </p:nvSpPr>
        <p:spPr>
          <a:xfrm>
            <a:off x="2" y="1935"/>
            <a:ext cx="5908430" cy="6885400"/>
          </a:xfrm>
          <a:prstGeom prst="rect">
            <a:avLst/>
          </a:prstGeom>
          <a:solidFill>
            <a:srgbClr val="C00000">
              <a:alpha val="819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" name="Shape 10"/>
          <p:cNvSpPr/>
          <p:nvPr/>
        </p:nvSpPr>
        <p:spPr>
          <a:xfrm>
            <a:off x="672763" y="813605"/>
            <a:ext cx="60959" cy="11499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89">
              <a:solidFill>
                <a:srgbClr val="FFFFFF"/>
              </a:solidFill>
            </a:endParaRPr>
          </a:p>
        </p:txBody>
      </p:sp>
      <p:sp>
        <p:nvSpPr>
          <p:cNvPr id="7" name="Shape 294"/>
          <p:cNvSpPr txBox="1">
            <a:spLocks/>
          </p:cNvSpPr>
          <p:nvPr/>
        </p:nvSpPr>
        <p:spPr>
          <a:xfrm>
            <a:off x="1029915" y="939318"/>
            <a:ext cx="3637619" cy="154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4800" b="0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 es Git</a:t>
            </a:r>
            <a:endParaRPr lang="en" sz="4800" b="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G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392" y="801076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96000" y="2701863"/>
            <a:ext cx="5628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4E443C"/>
                </a:solidFill>
                <a:latin typeface="Georgia" panose="02040502050405020303" pitchFamily="18" charset="0"/>
              </a:rPr>
              <a:t>Git</a:t>
            </a:r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 is a </a:t>
            </a:r>
            <a:r>
              <a:rPr lang="en-US" dirty="0">
                <a:solidFill>
                  <a:srgbClr val="0388A6"/>
                </a:solidFill>
                <a:latin typeface="Georgia" panose="02040502050405020303" pitchFamily="18" charset="0"/>
                <a:hlinkClick r:id="rId5"/>
              </a:rPr>
              <a:t>free and open source</a:t>
            </a:r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 distributed version control system designed to handle everything from small to very large projects with speed and efficiency.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174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89372" y="1618730"/>
            <a:ext cx="10119351" cy="4683215"/>
          </a:xfrm>
        </p:spPr>
        <p:txBody>
          <a:bodyPr>
            <a:normAutofit fontScale="92500" lnSpcReduction="10000"/>
          </a:bodyPr>
          <a:lstStyle/>
          <a:p>
            <a:pPr lvl="1">
              <a:buClr>
                <a:srgbClr val="C00000"/>
              </a:buClr>
            </a:pPr>
            <a:r>
              <a:rPr lang="es-419" sz="283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Es importante poder tener control sobre el versionado de código.</a:t>
            </a:r>
          </a:p>
          <a:p>
            <a:pPr lvl="1">
              <a:buClr>
                <a:srgbClr val="C00000"/>
              </a:buClr>
            </a:pPr>
            <a:r>
              <a:rPr lang="es-419" sz="283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Para esto existen sistemas de control de versiones (SCV) que permiten realizar una correcta gestión de cambios en el código fuente, permitiendo entre muchas acciones posibles:</a:t>
            </a:r>
          </a:p>
          <a:p>
            <a:pPr lvl="2">
              <a:buClr>
                <a:srgbClr val="C00000"/>
              </a:buClr>
            </a:pPr>
            <a:r>
              <a:rPr lang="es-419" sz="283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Mantener el código controlado (en un único repositorio centralizado o distribuido)</a:t>
            </a:r>
          </a:p>
          <a:p>
            <a:pPr lvl="2">
              <a:buClr>
                <a:srgbClr val="C00000"/>
              </a:buClr>
            </a:pPr>
            <a:r>
              <a:rPr lang="es-419" sz="283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Poder consultar la historia de los cambios</a:t>
            </a:r>
          </a:p>
          <a:p>
            <a:pPr lvl="2">
              <a:buClr>
                <a:srgbClr val="C00000"/>
              </a:buClr>
            </a:pPr>
            <a:r>
              <a:rPr lang="es-419" sz="283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Poder tener estrategias de trabajo colaborativo que permitan a muchas personas trabajar simultáneamente en una versión del código o varias a la vez</a:t>
            </a:r>
          </a:p>
          <a:p>
            <a:pPr lvl="2">
              <a:buClr>
                <a:srgbClr val="C00000"/>
              </a:buClr>
            </a:pPr>
            <a:endParaRPr lang="es-419" sz="2830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86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endParaRPr>
          </a:p>
          <a:p>
            <a:pPr lvl="1">
              <a:buClr>
                <a:srgbClr val="C00000"/>
              </a:buClr>
            </a:pPr>
            <a:r>
              <a:rPr lang="es-419" sz="283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Hay muchas herramientas que proveen esta funcionalidad, tales como GIT, TFVC (TFS), SVN, CVS, </a:t>
            </a:r>
            <a:r>
              <a:rPr lang="es-419" sz="2830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Subversion</a:t>
            </a:r>
            <a:r>
              <a:rPr lang="es-419" sz="283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rPr>
              <a:t>, etc. </a:t>
            </a:r>
          </a:p>
          <a:p>
            <a:pPr marL="0" indent="0">
              <a:buClr>
                <a:srgbClr val="C00000"/>
              </a:buClr>
              <a:buNone/>
            </a:pPr>
            <a:endParaRPr lang="es-419" sz="1600" dirty="0"/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1169926" y="628359"/>
            <a:ext cx="8488424" cy="572434"/>
          </a:xfrm>
        </p:spPr>
        <p:txBody>
          <a:bodyPr/>
          <a:lstStyle/>
          <a:p>
            <a:r>
              <a:rPr lang="es-AR" dirty="0" smtClean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Versionado de código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590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I">
  <a:themeElements>
    <a:clrScheme name="Custom 3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0071BC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cial Workplace" id="{C6563241-F729-4F9B-8DA9-402A955FA37B}" vid="{3E3B0694-6991-4ABE-B2DD-2CB2D8E8DF98}"/>
    </a:ext>
  </a:extLst>
</a:theme>
</file>

<file path=ppt/theme/theme2.xml><?xml version="1.0" encoding="utf-8"?>
<a:theme xmlns:a="http://schemas.openxmlformats.org/drawingml/2006/main" name="Baufest">
  <a:themeElements>
    <a:clrScheme name="Custom 3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0071BC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cial Workplace" id="{C6563241-F729-4F9B-8DA9-402A955FA37B}" vid="{3E3B0694-6991-4ABE-B2DD-2CB2D8E8DF9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RTG Asset File" ma:contentTypeID="0x0101009F858E1B7D9342B795C788B53F54E1380091B2ACDBF8CC8745AF6BBB268F89ECBF" ma:contentTypeVersion="1" ma:contentTypeDescription="Crear nuevo documento." ma:contentTypeScope="" ma:versionID="b775c03566686602620a201f6744a40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bba8a198e9bb40c3eeca6d0bd41257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/>
    <Synchronization>Asynchronous</Synchronization>
    <Type>10001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  <Receiver>
    <Name/>
    <Synchronization>Asynchronous</Synchronization>
    <Type>10002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</spe:Receivers>
</file>

<file path=customXml/item4.xml><?xml version="1.0" encoding="utf-8"?>
<?mso-contentType ?>
<SharedContentType xmlns="Microsoft.SharePoint.Taxonomy.ContentTypeSync" SourceId="e5351508-46ca-4454-b07c-bc767568d5f1" ContentTypeId="0x0101009F858E1B7D9342B795C788B53F54E138" PreviousValue="false"/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A0A707-7857-4B74-A994-42FA3B6A96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8E0F4-FE14-4B82-B27A-0E40833F27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B50B75D-243C-457B-8958-4F95BD31B0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B7799AE-5935-4791-AB97-7DFEB3E9DB45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2C8098EC-BD0F-4988-8F2F-6892F80F807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65469</TotalTime>
  <Words>1672</Words>
  <Application>Microsoft Office PowerPoint</Application>
  <PresentationFormat>Widescreen</PresentationFormat>
  <Paragraphs>256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Calibri</vt:lpstr>
      <vt:lpstr>Century Gothic</vt:lpstr>
      <vt:lpstr>Courier New</vt:lpstr>
      <vt:lpstr>Georgia</vt:lpstr>
      <vt:lpstr>Noto Mono</vt:lpstr>
      <vt:lpstr>Segoe Pro Light</vt:lpstr>
      <vt:lpstr>Segoe UI</vt:lpstr>
      <vt:lpstr>Segoe UI Light</vt:lpstr>
      <vt:lpstr>Segoe UI Semibold</vt:lpstr>
      <vt:lpstr>Titillium Web</vt:lpstr>
      <vt:lpstr>Wingdings</vt:lpstr>
      <vt:lpstr>PEI</vt:lpstr>
      <vt:lpstr>Baufest</vt:lpstr>
      <vt:lpstr>PowerPoint Presentation</vt:lpstr>
      <vt:lpstr>Sobre el instructor</vt:lpstr>
      <vt:lpstr>Sobre el instructor</vt:lpstr>
      <vt:lpstr>Sobre los minions</vt:lpstr>
      <vt:lpstr>Agenda</vt:lpstr>
      <vt:lpstr>Logística y normas de convivencia</vt:lpstr>
      <vt:lpstr>Objetivos del Módulo</vt:lpstr>
      <vt:lpstr>PowerPoint Presentation</vt:lpstr>
      <vt:lpstr>Versionado de código</vt:lpstr>
      <vt:lpstr>Que es GIT y como se usa</vt:lpstr>
      <vt:lpstr>Que es GIT y como se usa</vt:lpstr>
      <vt:lpstr>Que es GIT y como se usa</vt:lpstr>
      <vt:lpstr>Que es GIT y como se usa</vt:lpstr>
      <vt:lpstr>Que es GIT y como se usa</vt:lpstr>
      <vt:lpstr>PowerPoint Presentation</vt:lpstr>
      <vt:lpstr>Conceptos preliminares</vt:lpstr>
      <vt:lpstr>PowerPoint Presentation</vt:lpstr>
      <vt:lpstr>Que es node.js y como se usa</vt:lpstr>
      <vt:lpstr>Que es node.js y como se usa</vt:lpstr>
      <vt:lpstr>Que es node.js y como se usa</vt:lpstr>
      <vt:lpstr>PowerPoint Presentation</vt:lpstr>
      <vt:lpstr>Que es TypeScript</vt:lpstr>
      <vt:lpstr>Javascript Vs TypeScript</vt:lpstr>
      <vt:lpstr>JavaScript</vt:lpstr>
      <vt:lpstr>JavaScript</vt:lpstr>
      <vt:lpstr>TypeScript</vt:lpstr>
      <vt:lpstr>TypeScript</vt:lpstr>
      <vt:lpstr>TypeScript</vt:lpstr>
      <vt:lpstr>TypeScript</vt:lpstr>
      <vt:lpstr>TypeScript</vt:lpstr>
      <vt:lpstr>¿Preguntas?</vt:lpstr>
      <vt:lpstr>¡Muchas Gracias!</vt:lpstr>
    </vt:vector>
  </TitlesOfParts>
  <Company>baufest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PEI</dc:title>
  <dc:creator>fmagallanes</dc:creator>
  <cp:keywords/>
  <dc:description/>
  <cp:lastModifiedBy>Marcelo Mosquera</cp:lastModifiedBy>
  <cp:revision>1350</cp:revision>
  <dcterms:created xsi:type="dcterms:W3CDTF">2013-09-25T20:22:51Z</dcterms:created>
  <dcterms:modified xsi:type="dcterms:W3CDTF">2019-03-07T11:51:25Z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0x0101009F858E1B7D9342B795C788B53F54E1380091B2ACDBF8CC8745AF6BBB268F89ECBF</vt:lpwstr>
  </property>
  <property fmtid="{D5CDD505-2E9C-101B-9397-08002B2CF9AE}" pid="3" name="TaxKeyword">
    <vt:lpwstr>274;#Yammer|11111111-1111-1111-1111-111111111111;#273;#Office 365|11111111-1111-1111-1111-111111111111;#276;#SharePoint|11111111-1111-1111-1111-111111111111</vt:lpwstr>
  </property>
  <property fmtid="{D5CDD505-2E9C-101B-9397-08002B2CF9AE}" pid="4" name="Audiences">
    <vt:lpwstr/>
  </property>
  <property fmtid="{D5CDD505-2E9C-101B-9397-08002B2CF9AE}" pid="5" name="Capabilities">
    <vt:lpwstr/>
  </property>
  <property fmtid="{D5CDD505-2E9C-101B-9397-08002B2CF9AE}" pid="6" name="Region">
    <vt:lpwstr/>
  </property>
  <property fmtid="{D5CDD505-2E9C-101B-9397-08002B2CF9AE}" pid="7" name="Segments">
    <vt:lpwstr/>
  </property>
  <property fmtid="{D5CDD505-2E9C-101B-9397-08002B2CF9AE}" pid="8" name="Confidentiality">
    <vt:lpwstr>21;#Microsoft confidential|461efa83-0283-486a-a8d5-943328f3693f</vt:lpwstr>
  </property>
  <property fmtid="{D5CDD505-2E9C-101B-9397-08002B2CF9AE}" pid="9" name="ActivitiesAndPrograms">
    <vt:lpwstr>12990;#Microsoft product launch campaigns|e634bb7f-b77b-4305-b346-03da1c4c6f6e;#17801;#customer previews|e2bbe8c6-02ca-433d-b282-9f545cdfab07</vt:lpwstr>
  </property>
  <property fmtid="{D5CDD505-2E9C-101B-9397-08002B2CF9AE}" pid="10" name="Partners">
    <vt:lpwstr/>
  </property>
  <property fmtid="{D5CDD505-2E9C-101B-9397-08002B2CF9AE}" pid="11" name="Groups">
    <vt:lpwstr/>
  </property>
  <property fmtid="{D5CDD505-2E9C-101B-9397-08002B2CF9AE}" pid="12" name="Topics">
    <vt:lpwstr/>
  </property>
  <property fmtid="{D5CDD505-2E9C-101B-9397-08002B2CF9AE}" pid="13" name="Industries">
    <vt:lpwstr/>
  </property>
  <property fmtid="{D5CDD505-2E9C-101B-9397-08002B2CF9AE}" pid="14" name="Roles">
    <vt:lpwstr/>
  </property>
  <property fmtid="{D5CDD505-2E9C-101B-9397-08002B2CF9AE}" pid="15" name="SMSGDomain">
    <vt:lpwstr>13357;#Microsoft Office Division|998d7cd0-7f52-4d06-a505-529ce4856340;#12156;#SharePoint Marketing Group|38fce096-29c2-492a-80df-81d2fa31b3d6</vt:lpwstr>
  </property>
  <property fmtid="{D5CDD505-2E9C-101B-9397-08002B2CF9AE}" pid="16" name="Competitors">
    <vt:lpwstr/>
  </property>
  <property fmtid="{D5CDD505-2E9C-101B-9397-08002B2CF9AE}" pid="17" name="BusinessArchitecture">
    <vt:lpwstr/>
  </property>
  <property fmtid="{D5CDD505-2E9C-101B-9397-08002B2CF9AE}" pid="18" name="Products">
    <vt:lpwstr>10899;#Microsoft Office|3a4e9862-cdce-4bdc-8664-91038e3eb1e9;#16039;#Microsoft Office future versions|b77148c7-a73d-44bc-a163-bb7920270559;#14528;#Microsoft SharePoint|58fdf744-ba0b-4be8-990e-0d9024c872fd;#18186;#Microsoft SharePoint Server 2013 (Version)</vt:lpwstr>
  </property>
  <property fmtid="{D5CDD505-2E9C-101B-9397-08002B2CF9AE}" pid="19" name="_dlc_policyId">
    <vt:lpwstr/>
  </property>
  <property fmtid="{D5CDD505-2E9C-101B-9397-08002B2CF9AE}" pid="20" name="ItemRetentionFormula">
    <vt:lpwstr/>
  </property>
  <property fmtid="{D5CDD505-2E9C-101B-9397-08002B2CF9AE}" pid="21" name="ItemType">
    <vt:lpwstr>10070;#presentation slides|3ba3fe7b-e0a0-4921-8b33-d25a05c69d10</vt:lpwstr>
  </property>
  <property fmtid="{D5CDD505-2E9C-101B-9397-08002B2CF9AE}" pid="22" name="LastUpdatedByBatchTagging">
    <vt:bool>false</vt:bool>
  </property>
  <property fmtid="{D5CDD505-2E9C-101B-9397-08002B2CF9AE}" pid="23" name="Languages">
    <vt:lpwstr/>
  </property>
  <property fmtid="{D5CDD505-2E9C-101B-9397-08002B2CF9AE}" pid="24" name="_dlc_DocIdItemGuid">
    <vt:lpwstr>1a6e5196-2108-4f34-a645-44c6da67e10a</vt:lpwstr>
  </property>
  <property fmtid="{D5CDD505-2E9C-101B-9397-08002B2CF9AE}" pid="25" name="WorkflowCreationPath">
    <vt:lpwstr>d3765c0c-e2b5-4307-934b-d5d862e93ab3,3;d3765c0c-e2b5-4307-934b-d5d862e93ab3,3;</vt:lpwstr>
  </property>
  <property fmtid="{D5CDD505-2E9C-101B-9397-08002B2CF9AE}" pid="26" name="IsMyDocuments">
    <vt:bool>true</vt:bool>
  </property>
  <property fmtid="{D5CDD505-2E9C-101B-9397-08002B2CF9AE}" pid="27" name="WorkflowChangePath">
    <vt:lpwstr>d3765c0c-e2b5-4307-934b-d5d862e93ab3,4;d3765c0c-e2b5-4307-934b-d5d862e93ab3,4;d3765c0c-e2b5-4307-934b-d5d862e93ab3,9;d3765c0c-e2b5-4307-934b-d5d862e93ab3,9;d3765c0c-e2b5-4307-934b-d5d862e93ab3,14;d3765c0c-e2b5-4307-934b-d5d862e93ab3,20;</vt:lpwstr>
  </property>
  <property fmtid="{D5CDD505-2E9C-101B-9397-08002B2CF9AE}" pid="28" name="messageframeworktype">
    <vt:lpwstr/>
  </property>
  <property fmtid="{D5CDD505-2E9C-101B-9397-08002B2CF9AE}" pid="29" name="SMSGTags">
    <vt:lpwstr/>
  </property>
  <property fmtid="{D5CDD505-2E9C-101B-9397-08002B2CF9AE}" pid="30" name="EnterpriseDomainTags">
    <vt:lpwstr/>
  </property>
  <property fmtid="{D5CDD505-2E9C-101B-9397-08002B2CF9AE}" pid="31" name="EnterpriseDomainTagsTaxHTField0">
    <vt:lpwstr/>
  </property>
  <property fmtid="{D5CDD505-2E9C-101B-9397-08002B2CF9AE}" pid="32" name="_docset_NoMedatataSyncRequired">
    <vt:lpwstr>False</vt:lpwstr>
  </property>
  <property fmtid="{D5CDD505-2E9C-101B-9397-08002B2CF9AE}" pid="33" name="SMSGTagsTaxHTField0">
    <vt:lpwstr/>
  </property>
  <property fmtid="{D5CDD505-2E9C-101B-9397-08002B2CF9AE}" pid="34" name="TaxCatchAll">
    <vt:lpwstr>11;#Office 365;#3;#Yammer;#14;#SharePoint</vt:lpwstr>
  </property>
  <property fmtid="{D5CDD505-2E9C-101B-9397-08002B2CF9AE}" pid="35" name="TaxKeywordTaxHTField">
    <vt:lpwstr>Office 365|11111111-1111-1111-1111-111111111111;Yammer|11111111-1111-1111-1111-111111111111;SharePoint|11111111-1111-1111-1111-111111111111</vt:lpwstr>
  </property>
</Properties>
</file>